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83" r:id="rId2"/>
    <p:sldId id="286" r:id="rId3"/>
    <p:sldId id="287" r:id="rId4"/>
    <p:sldId id="288" r:id="rId5"/>
    <p:sldId id="290" r:id="rId6"/>
    <p:sldId id="291" r:id="rId7"/>
    <p:sldId id="292" r:id="rId8"/>
    <p:sldId id="289" r:id="rId9"/>
    <p:sldId id="28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266" r:id="rId34"/>
    <p:sldId id="267" r:id="rId35"/>
    <p:sldId id="331" r:id="rId36"/>
    <p:sldId id="318" r:id="rId37"/>
    <p:sldId id="319" r:id="rId38"/>
    <p:sldId id="320" r:id="rId39"/>
    <p:sldId id="321" r:id="rId40"/>
    <p:sldId id="322" r:id="rId41"/>
    <p:sldId id="323" r:id="rId42"/>
    <p:sldId id="275" r:id="rId43"/>
    <p:sldId id="324" r:id="rId44"/>
    <p:sldId id="325" r:id="rId45"/>
    <p:sldId id="326" r:id="rId46"/>
    <p:sldId id="327" r:id="rId47"/>
    <p:sldId id="328" r:id="rId48"/>
    <p:sldId id="329" r:id="rId49"/>
    <p:sldId id="330" r:id="rId50"/>
  </p:sldIdLst>
  <p:sldSz cx="9144000" cy="6858000" type="screen4x3"/>
  <p:notesSz cx="9926638" cy="1435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720282"/>
          </a:xfrm>
          <a:prstGeom prst="rect">
            <a:avLst/>
          </a:prstGeom>
        </p:spPr>
        <p:txBody>
          <a:bodyPr vert="horz" lIns="132752" tIns="66377" rIns="132752" bIns="66377" rtlCol="0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720282"/>
          </a:xfrm>
          <a:prstGeom prst="rect">
            <a:avLst/>
          </a:prstGeom>
        </p:spPr>
        <p:txBody>
          <a:bodyPr vert="horz" lIns="132752" tIns="66377" rIns="132752" bIns="66377" rtlCol="0"/>
          <a:lstStyle>
            <a:lvl1pPr algn="r">
              <a:defRPr sz="1700"/>
            </a:lvl1pPr>
          </a:lstStyle>
          <a:p>
            <a:fld id="{D56C0DC4-7505-40D8-954E-913037BAB98D}" type="datetimeFigureOut">
              <a:rPr lang="en-GB" smtClean="0"/>
              <a:t>26/01/2017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1795463"/>
            <a:ext cx="645953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52" tIns="66377" rIns="132752" bIns="6637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6908710"/>
            <a:ext cx="7941310" cy="5652582"/>
          </a:xfrm>
          <a:prstGeom prst="rect">
            <a:avLst/>
          </a:prstGeom>
        </p:spPr>
        <p:txBody>
          <a:bodyPr vert="horz" lIns="132752" tIns="66377" rIns="132752" bIns="6637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13635485"/>
            <a:ext cx="4301543" cy="720280"/>
          </a:xfrm>
          <a:prstGeom prst="rect">
            <a:avLst/>
          </a:prstGeom>
        </p:spPr>
        <p:txBody>
          <a:bodyPr vert="horz" lIns="132752" tIns="66377" rIns="132752" bIns="66377" rtlCol="0" anchor="b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0" y="13635485"/>
            <a:ext cx="4301543" cy="720280"/>
          </a:xfrm>
          <a:prstGeom prst="rect">
            <a:avLst/>
          </a:prstGeom>
        </p:spPr>
        <p:txBody>
          <a:bodyPr vert="horz" lIns="132752" tIns="66377" rIns="132752" bIns="66377" rtlCol="0" anchor="b"/>
          <a:lstStyle>
            <a:lvl1pPr algn="r">
              <a:defRPr sz="1700"/>
            </a:lvl1pPr>
          </a:lstStyle>
          <a:p>
            <a:fld id="{50D2D108-DB08-40BC-B776-C9A97EB52F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9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284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0728"/>
            <a:ext cx="8229600" cy="9989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76872"/>
            <a:ext cx="8229600" cy="38492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9EDA-9AFF-4C5E-B4FC-C536E602744A}" type="datetimeFigureOut">
              <a:rPr lang="en-GB" smtClean="0"/>
              <a:t>26/01/2017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E456-74B9-4B54-A282-55AF058EE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195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073427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019800" cy="5073427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9EDA-9AFF-4C5E-B4FC-C536E602744A}" type="datetimeFigureOut">
              <a:rPr lang="en-GB" smtClean="0"/>
              <a:t>26/01/2017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E456-74B9-4B54-A282-55AF058EE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70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0728"/>
            <a:ext cx="8229600" cy="9989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9EDA-9AFF-4C5E-B4FC-C536E602744A}" type="datetimeFigureOut">
              <a:rPr lang="en-GB" smtClean="0"/>
              <a:t>26/01/2017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E456-74B9-4B54-A282-55AF058EE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14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9EDA-9AFF-4C5E-B4FC-C536E602744A}" type="datetimeFigureOut">
              <a:rPr lang="en-GB" smtClean="0"/>
              <a:t>26/01/2017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E456-74B9-4B54-A282-55AF058EE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210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9856"/>
            <a:ext cx="8229600" cy="9989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4038600" cy="40653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40653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9EDA-9AFF-4C5E-B4FC-C536E602744A}" type="datetimeFigureOut">
              <a:rPr lang="en-GB" smtClean="0"/>
              <a:t>26/01/2017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E456-74B9-4B54-A282-55AF058EE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862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0728"/>
            <a:ext cx="8229600" cy="99898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9EDA-9AFF-4C5E-B4FC-C536E602744A}" type="datetimeFigureOut">
              <a:rPr lang="en-GB" smtClean="0"/>
              <a:t>26/01/2017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E456-74B9-4B54-A282-55AF058EE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11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0728"/>
            <a:ext cx="8229600" cy="9989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9EDA-9AFF-4C5E-B4FC-C536E602744A}" type="datetimeFigureOut">
              <a:rPr lang="en-GB" smtClean="0"/>
              <a:t>26/01/2017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E456-74B9-4B54-A282-55AF058EE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5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9EDA-9AFF-4C5E-B4FC-C536E602744A}" type="datetimeFigureOut">
              <a:rPr lang="en-GB" smtClean="0"/>
              <a:t>26/01/2017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E456-74B9-4B54-A282-55AF058EE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057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3008313" cy="13681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80728"/>
            <a:ext cx="5111750" cy="5145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48880"/>
            <a:ext cx="3008313" cy="37772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9EDA-9AFF-4C5E-B4FC-C536E602744A}" type="datetimeFigureOut">
              <a:rPr lang="en-GB" smtClean="0"/>
              <a:t>26/01/2017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E456-74B9-4B54-A282-55AF058EE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73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9EDA-9AFF-4C5E-B4FC-C536E602744A}" type="datetimeFigureOut">
              <a:rPr lang="en-GB" smtClean="0"/>
              <a:t>26/01/2017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E456-74B9-4B54-A282-55AF058EE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506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U:\USU\Communications\0 - Union Central (Logos, Signage, Impact Reports)\Powerpoint Template\Powerpoint Template-01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" y="30944"/>
            <a:ext cx="9139253" cy="685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8367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60848"/>
            <a:ext cx="8229600" cy="406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D9EDA-9AFF-4C5E-B4FC-C536E602744A}" type="datetimeFigureOut">
              <a:rPr lang="en-GB" smtClean="0"/>
              <a:t>26/01/2017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DE456-74B9-4B54-A282-55AF058EE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31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Wj9K3sNBt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Big Plan – SU Staff Team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25</a:t>
            </a:r>
            <a:r>
              <a:rPr lang="en-GB" baseline="30000" dirty="0" smtClean="0"/>
              <a:t>th</a:t>
            </a:r>
            <a:r>
              <a:rPr lang="en-GB" dirty="0" smtClean="0"/>
              <a:t> January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686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dirty="0"/>
              <a:t>Update on the process to </a:t>
            </a:r>
            <a:r>
              <a:rPr lang="en-GB" dirty="0" smtClean="0"/>
              <a:t>date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NUS Diagnostic </a:t>
            </a:r>
          </a:p>
          <a:p>
            <a:r>
              <a:rPr lang="en-GB" dirty="0" smtClean="0"/>
              <a:t>Bars Review (Nina and Co.)</a:t>
            </a:r>
          </a:p>
          <a:p>
            <a:r>
              <a:rPr lang="en-GB" dirty="0" smtClean="0"/>
              <a:t>Communications Review</a:t>
            </a:r>
          </a:p>
          <a:p>
            <a:r>
              <a:rPr lang="en-GB" dirty="0" smtClean="0"/>
              <a:t>NUS Member Research</a:t>
            </a:r>
          </a:p>
          <a:p>
            <a:r>
              <a:rPr lang="en-GB" dirty="0" smtClean="0"/>
              <a:t>NUS board and strategy development work</a:t>
            </a:r>
          </a:p>
          <a:p>
            <a:r>
              <a:rPr lang="en-GB" dirty="0" smtClean="0"/>
              <a:t>Sabb and Senior Managers Away day – 6</a:t>
            </a:r>
            <a:r>
              <a:rPr lang="en-GB" baseline="30000" dirty="0" smtClean="0"/>
              <a:t>th</a:t>
            </a:r>
            <a:r>
              <a:rPr lang="en-GB" dirty="0" smtClean="0"/>
              <a:t> May 2016 </a:t>
            </a:r>
          </a:p>
          <a:p>
            <a:r>
              <a:rPr lang="en-GB" dirty="0" smtClean="0"/>
              <a:t>SU staff away day 27</a:t>
            </a:r>
            <a:r>
              <a:rPr lang="en-GB" baseline="30000" dirty="0" smtClean="0"/>
              <a:t>th</a:t>
            </a:r>
            <a:r>
              <a:rPr lang="en-GB" dirty="0" smtClean="0"/>
              <a:t> May </a:t>
            </a:r>
          </a:p>
          <a:p>
            <a:r>
              <a:rPr lang="en-GB" dirty="0" smtClean="0"/>
              <a:t>SMT and Managers – SWOT and planning exercise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97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survey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590 respondents </a:t>
            </a:r>
          </a:p>
          <a:p>
            <a:r>
              <a:rPr lang="en-GB" dirty="0" smtClean="0"/>
              <a:t>Nearly </a:t>
            </a:r>
            <a:r>
              <a:rPr lang="en-GB" dirty="0"/>
              <a:t>a third of students (65%) were aged 18-22. 84% were under 30</a:t>
            </a:r>
          </a:p>
          <a:p>
            <a:r>
              <a:rPr lang="en-GB" dirty="0" smtClean="0"/>
              <a:t>There </a:t>
            </a:r>
            <a:r>
              <a:rPr lang="en-GB" dirty="0"/>
              <a:t>was a female bias in the number of respondents, with females accounting for two thirds overall (66%)</a:t>
            </a:r>
          </a:p>
          <a:p>
            <a:r>
              <a:rPr lang="en-GB" dirty="0" smtClean="0"/>
              <a:t>Over </a:t>
            </a:r>
            <a:r>
              <a:rPr lang="en-GB" dirty="0"/>
              <a:t>three fifths (62%) were UK citizens</a:t>
            </a:r>
          </a:p>
          <a:p>
            <a:r>
              <a:rPr lang="en-GB" dirty="0" smtClean="0"/>
              <a:t>65</a:t>
            </a:r>
            <a:r>
              <a:rPr lang="en-GB" dirty="0"/>
              <a:t>% of respondents were white British</a:t>
            </a:r>
          </a:p>
          <a:p>
            <a:r>
              <a:rPr lang="en-GB" dirty="0" smtClean="0"/>
              <a:t>10</a:t>
            </a:r>
            <a:r>
              <a:rPr lang="en-GB" dirty="0"/>
              <a:t>% were a parent or guardian</a:t>
            </a:r>
          </a:p>
          <a:p>
            <a:r>
              <a:rPr lang="en-GB" dirty="0" smtClean="0"/>
              <a:t>13</a:t>
            </a:r>
            <a:r>
              <a:rPr lang="en-GB" dirty="0"/>
              <a:t>% considered themselves to have a disability, </a:t>
            </a:r>
            <a:r>
              <a:rPr lang="en-GB" dirty="0" smtClean="0"/>
              <a:t>while</a:t>
            </a:r>
          </a:p>
          <a:p>
            <a:r>
              <a:rPr lang="en-GB" dirty="0" smtClean="0"/>
              <a:t>12</a:t>
            </a:r>
            <a:r>
              <a:rPr lang="en-GB" dirty="0"/>
              <a:t>% were living with someone with a disability </a:t>
            </a:r>
            <a:endParaRPr lang="en-GB" dirty="0" smtClean="0"/>
          </a:p>
          <a:p>
            <a:r>
              <a:rPr lang="en-GB" dirty="0" smtClean="0"/>
              <a:t>7</a:t>
            </a:r>
            <a:r>
              <a:rPr lang="en-GB" dirty="0"/>
              <a:t>% had caring </a:t>
            </a:r>
            <a:r>
              <a:rPr lang="en-GB" dirty="0" smtClean="0"/>
              <a:t>responsibilities</a:t>
            </a:r>
          </a:p>
          <a:p>
            <a:r>
              <a:rPr lang="en-GB" dirty="0" smtClean="0"/>
              <a:t>Focus groups – October 2015 with 26 students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440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Member research by NUS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b="1" i="1" dirty="0"/>
              <a:t>A high portion of students said they didn’t consider themselves to be ‘</a:t>
            </a:r>
            <a:r>
              <a:rPr lang="en-GB" b="1" i="1" dirty="0" smtClean="0"/>
              <a:t>traditional students</a:t>
            </a:r>
            <a:r>
              <a:rPr lang="en-GB" b="1" i="1" dirty="0"/>
              <a:t>’.</a:t>
            </a:r>
          </a:p>
          <a:p>
            <a:pPr marL="0" indent="0">
              <a:buNone/>
            </a:pPr>
            <a:r>
              <a:rPr lang="en-GB" b="1" i="1" dirty="0"/>
              <a:t>Living/travel arrangements:</a:t>
            </a:r>
          </a:p>
          <a:p>
            <a:r>
              <a:rPr lang="en-GB" i="1" dirty="0"/>
              <a:t>25% of student live at home with parents or guardians 30% in halls of residence and</a:t>
            </a:r>
          </a:p>
          <a:p>
            <a:r>
              <a:rPr lang="en-GB" i="1" dirty="0"/>
              <a:t>26% in a shared rented house</a:t>
            </a:r>
          </a:p>
          <a:p>
            <a:r>
              <a:rPr lang="en-GB" i="1" dirty="0"/>
              <a:t>10% of students were parents or guardians</a:t>
            </a:r>
          </a:p>
          <a:p>
            <a:r>
              <a:rPr lang="en-GB" i="1" dirty="0"/>
              <a:t>55% of students could be considered “commuters” 9% of students say they travel more</a:t>
            </a:r>
          </a:p>
          <a:p>
            <a:r>
              <a:rPr lang="en-GB" i="1" dirty="0"/>
              <a:t>than 2 hours per day.</a:t>
            </a:r>
          </a:p>
          <a:p>
            <a:pPr marL="0" indent="0">
              <a:buNone/>
            </a:pPr>
            <a:r>
              <a:rPr lang="en-GB" b="1" i="1" dirty="0"/>
              <a:t>Background:</a:t>
            </a:r>
          </a:p>
          <a:p>
            <a:r>
              <a:rPr lang="en-GB" i="1" dirty="0"/>
              <a:t>Majority of students age 18-22 (65%)</a:t>
            </a:r>
          </a:p>
          <a:p>
            <a:r>
              <a:rPr lang="en-GB" i="1" dirty="0"/>
              <a:t>62% UK citizen</a:t>
            </a:r>
          </a:p>
          <a:p>
            <a:r>
              <a:rPr lang="en-GB" i="1" dirty="0"/>
              <a:t>65% White</a:t>
            </a:r>
          </a:p>
          <a:p>
            <a:pPr marL="0" indent="0">
              <a:buNone/>
            </a:pPr>
            <a:r>
              <a:rPr lang="en-GB" b="1" i="1" dirty="0"/>
              <a:t>Involvement</a:t>
            </a:r>
          </a:p>
          <a:p>
            <a:r>
              <a:rPr lang="en-GB" i="1" dirty="0"/>
              <a:t>36% of students describe themselves and not being at all engaged</a:t>
            </a:r>
          </a:p>
          <a:p>
            <a:r>
              <a:rPr lang="en-GB" i="1" dirty="0"/>
              <a:t>46% of students had visited the website</a:t>
            </a:r>
          </a:p>
          <a:p>
            <a:r>
              <a:rPr lang="en-GB" i="1" dirty="0"/>
              <a:t>24% of students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016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do our students do with their spare time?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43" y="2060848"/>
            <a:ext cx="7252114" cy="380129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403648" y="3068960"/>
            <a:ext cx="1080120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755576" y="4125998"/>
            <a:ext cx="1080120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403648" y="4321535"/>
            <a:ext cx="1080120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16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Extracurricular 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185293"/>
            <a:ext cx="8279304" cy="381642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187624" y="3356992"/>
            <a:ext cx="2736304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043608" y="2276872"/>
            <a:ext cx="2736304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42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Factors for choosing Greenwich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90" y="2060848"/>
            <a:ext cx="8735130" cy="375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1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Significant differences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Being part of the Greenwich University community is significantly more likely amongst International students and full time </a:t>
            </a:r>
            <a:r>
              <a:rPr lang="en-GB" dirty="0" smtClean="0"/>
              <a:t>students</a:t>
            </a:r>
          </a:p>
          <a:p>
            <a:endParaRPr lang="en-GB" dirty="0"/>
          </a:p>
          <a:p>
            <a:r>
              <a:rPr lang="en-GB" dirty="0"/>
              <a:t>A place to meet new people is significantly more likely amongst undergraduates, full time students, non commuters and those living in halls of </a:t>
            </a:r>
            <a:r>
              <a:rPr lang="en-GB" dirty="0" smtClean="0"/>
              <a:t>residence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 place to play sports is significantly more likely amongst students based at </a:t>
            </a:r>
            <a:r>
              <a:rPr lang="en-GB" dirty="0" smtClean="0"/>
              <a:t>Medway</a:t>
            </a:r>
          </a:p>
          <a:p>
            <a:endParaRPr lang="en-GB" dirty="0"/>
          </a:p>
          <a:p>
            <a:r>
              <a:rPr lang="en-GB" dirty="0"/>
              <a:t>A place to take part in social activities is significantly more likely amongst younger students, women, international students, full time students and those living in halls of residence</a:t>
            </a:r>
          </a:p>
        </p:txBody>
      </p:sp>
    </p:spTree>
    <p:extLst>
      <p:ext uri="{BB962C8B-B14F-4D97-AF65-F5344CB8AC3E}">
        <p14:creationId xmlns:p14="http://schemas.microsoft.com/office/powerpoint/2010/main" val="413512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 things on people’s minds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132856"/>
            <a:ext cx="7724617" cy="406558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403648" y="2276872"/>
            <a:ext cx="3168352" cy="10081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780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students consider leaving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6264" y="1989448"/>
            <a:ext cx="7351474" cy="406558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339752" y="2060848"/>
            <a:ext cx="2160240" cy="7920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225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Shaping the SU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15671"/>
            <a:ext cx="8229600" cy="375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8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Welcome to SU Greenwich</a:t>
            </a:r>
            <a:endParaRPr lang="en-GB" sz="3200" b="1" dirty="0"/>
          </a:p>
        </p:txBody>
      </p:sp>
      <p:pic>
        <p:nvPicPr>
          <p:cNvPr id="4" name="_Wj9K3sNBt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0" y="280670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3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Quality of interactions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30629"/>
            <a:ext cx="8229600" cy="392548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059832" y="4437112"/>
            <a:ext cx="2160240" cy="14401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136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 by graduation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303414"/>
            <a:ext cx="8229600" cy="357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59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Role of the SU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947" r="2502"/>
          <a:stretch/>
        </p:blipFill>
        <p:spPr>
          <a:xfrm>
            <a:off x="2411760" y="1979712"/>
            <a:ext cx="3399625" cy="341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02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Describing the SU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8706" y="2060575"/>
            <a:ext cx="7346588" cy="406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45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Accessibility and accountability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87456"/>
            <a:ext cx="8229600" cy="381182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427984" y="5013176"/>
            <a:ext cx="1872208" cy="6480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590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Strengths and weaknesses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3278" y="2492896"/>
            <a:ext cx="4419199" cy="28077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2492896"/>
            <a:ext cx="4464496" cy="280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90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Importance of SU provision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83957"/>
            <a:ext cx="8229600" cy="381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96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Continued.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54557"/>
            <a:ext cx="8229600" cy="387762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339752" y="5085184"/>
            <a:ext cx="4320480" cy="10801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172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Engagement with the SU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8904" y="2060575"/>
            <a:ext cx="7166192" cy="406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32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Frequency visiting shops and bars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340769"/>
            <a:ext cx="8229600" cy="350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0152" y="1700808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 they know they are SU ran?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704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Student Governance</a:t>
            </a:r>
            <a:endParaRPr lang="en-GB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464594"/>
            <a:ext cx="82296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8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Involvement in our services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239" y="2060575"/>
            <a:ext cx="7419521" cy="406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300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continued.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92843"/>
            <a:ext cx="8229600" cy="380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53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Threats and opportunities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13" y="2378045"/>
            <a:ext cx="4302124" cy="3192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2132856"/>
            <a:ext cx="3676181" cy="392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942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92280" y="116632"/>
            <a:ext cx="2051720" cy="15841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542964" y="5173960"/>
            <a:ext cx="1800200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GB" b="1" dirty="0" smtClean="0"/>
              <a:t>EMPOWERING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27784" y="5759043"/>
            <a:ext cx="1800200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GB" b="1" dirty="0" smtClean="0"/>
              <a:t>TRUSTED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5741639"/>
            <a:ext cx="2232248" cy="37744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GB" b="1" dirty="0" smtClean="0"/>
              <a:t>APPROACHABLE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21578" y="5173960"/>
            <a:ext cx="1800200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GB" b="1" dirty="0" smtClean="0"/>
              <a:t>COURAGEOUS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99194" y="5173960"/>
            <a:ext cx="1800200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GB" b="1" dirty="0" smtClean="0"/>
              <a:t>DEDICATED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8457" y="3407479"/>
            <a:ext cx="1512168" cy="158417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b="1" dirty="0" smtClean="0"/>
              <a:t>Enterprise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36759" y="3413378"/>
            <a:ext cx="1512168" cy="158417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b="1" dirty="0" smtClean="0"/>
              <a:t>People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39036" y="3407479"/>
            <a:ext cx="2069067" cy="158417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b="1" dirty="0" smtClean="0"/>
              <a:t>Communication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69622" y="3407479"/>
            <a:ext cx="1512168" cy="158417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b="1" dirty="0" smtClean="0"/>
              <a:t>Spaces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343310" y="3407479"/>
            <a:ext cx="1512168" cy="158417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b="1" dirty="0" smtClean="0"/>
              <a:t>Partnerships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18457" y="2348879"/>
            <a:ext cx="4209527" cy="95478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b="1" dirty="0" smtClean="0"/>
              <a:t>REPRESENT our members &amp; help them </a:t>
            </a:r>
          </a:p>
          <a:p>
            <a:pPr algn="ctr"/>
            <a:r>
              <a:rPr lang="en-GB" b="1" dirty="0" smtClean="0"/>
              <a:t>EFFECT CHANGE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0" y="2348880"/>
            <a:ext cx="4283478" cy="95478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b="1" dirty="0" smtClean="0"/>
              <a:t>Ensure our members have the best STUDENT EXPERIENCE</a:t>
            </a:r>
            <a:endParaRPr lang="en-GB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18456" y="332656"/>
            <a:ext cx="8637022" cy="183391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b="1" dirty="0" smtClean="0"/>
              <a:t>What we want: </a:t>
            </a:r>
          </a:p>
          <a:p>
            <a:pPr algn="ctr"/>
            <a:r>
              <a:rPr lang="en-GB" b="1" dirty="0" smtClean="0"/>
              <a:t>For all students to make the most of their journey at Greenwich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 smtClean="0"/>
              <a:t>How do we realise this: </a:t>
            </a:r>
          </a:p>
          <a:p>
            <a:pPr algn="ctr"/>
            <a:r>
              <a:rPr lang="en-GB" b="1" dirty="0" smtClean="0"/>
              <a:t>We empower students to have life changing experiences which help them shape their futures and the world around them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7439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Our Values</a:t>
            </a:r>
            <a:endParaRPr lang="en-GB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309412" y="1846727"/>
            <a:ext cx="4300611" cy="1614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b="1" dirty="0"/>
              <a:t>Approachable</a:t>
            </a:r>
            <a:endParaRPr lang="en-GB" sz="800" b="1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100" dirty="0"/>
              <a:t>We will be as approachable as possible, promoting diversity in our teams and creating </a:t>
            </a:r>
            <a:r>
              <a:rPr lang="en-GB" sz="1100" dirty="0" smtClean="0"/>
              <a:t>open, welcoming and safe </a:t>
            </a:r>
            <a:r>
              <a:rPr lang="en-GB" sz="1100" dirty="0"/>
              <a:t>spaces. 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GB" sz="1100" dirty="0"/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100" dirty="0"/>
              <a:t>Our activities will be joined up, effectively communicated by visible champions and always centred by our customers.</a:t>
            </a:r>
          </a:p>
        </p:txBody>
      </p:sp>
      <p:sp>
        <p:nvSpPr>
          <p:cNvPr id="6" name="Rectangle 5"/>
          <p:cNvSpPr/>
          <p:nvPr/>
        </p:nvSpPr>
        <p:spPr>
          <a:xfrm>
            <a:off x="309412" y="3519870"/>
            <a:ext cx="4300611" cy="1614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b="1" dirty="0"/>
              <a:t>Dedicated</a:t>
            </a:r>
            <a:endParaRPr lang="en-GB" sz="800" b="1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100" dirty="0"/>
              <a:t>We are dedicated to listening to our members, aiming always to improve our services. 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GB" sz="1100" dirty="0"/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100" dirty="0"/>
              <a:t>We will ensure an equality of representation and will work hard to develop and care for ourselves, our teams and our members.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757812" y="1822600"/>
            <a:ext cx="4302814" cy="1738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b="1" dirty="0"/>
              <a:t>Courageous</a:t>
            </a:r>
            <a:endParaRPr lang="en-GB" sz="800" b="1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100" dirty="0"/>
              <a:t>We will be courageous in our endeavours, facing down any challenge with pro-active innovation.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GB" sz="1100" dirty="0"/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100" dirty="0"/>
              <a:t>We will take risks, accept and learn from our mistakes, striving always to improve and grow</a:t>
            </a:r>
            <a:r>
              <a:rPr lang="en-GB" sz="800" dirty="0"/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/>
              <a:t> 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89215" y="3496083"/>
            <a:ext cx="4371411" cy="1614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b="1" dirty="0"/>
              <a:t>Trusted</a:t>
            </a:r>
            <a:endParaRPr lang="en-GB" sz="800" b="1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100" dirty="0"/>
              <a:t>We will earn trust by living our values as a democratic body. </a:t>
            </a:r>
            <a:endParaRPr lang="en-GB" sz="1100" dirty="0" smtClean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100" dirty="0" smtClean="0"/>
              <a:t>We </a:t>
            </a:r>
            <a:r>
              <a:rPr lang="en-GB" sz="1100" dirty="0"/>
              <a:t>will put Fairtrade, ethics and sustainability at the centre of our work as a not for profit organisation.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GB" sz="1100" dirty="0" smtClean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100" dirty="0" smtClean="0"/>
              <a:t>We </a:t>
            </a:r>
            <a:r>
              <a:rPr lang="en-GB" sz="1100" dirty="0"/>
              <a:t>will provide responsive advice and care to a membership that will come to rely on the strength of our word.</a:t>
            </a:r>
          </a:p>
        </p:txBody>
      </p:sp>
      <p:sp>
        <p:nvSpPr>
          <p:cNvPr id="9" name="Rectangle 8"/>
          <p:cNvSpPr/>
          <p:nvPr/>
        </p:nvSpPr>
        <p:spPr>
          <a:xfrm>
            <a:off x="1907704" y="5052184"/>
            <a:ext cx="554461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b="1" dirty="0"/>
              <a:t>Empowering </a:t>
            </a:r>
            <a:endParaRPr lang="en-GB" sz="800" b="1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100" dirty="0"/>
              <a:t>We will seek to empower our members and ourselves, ensuring we all increase our capacity to live well and find enrichment in our work. </a:t>
            </a:r>
            <a:endParaRPr lang="en-GB" sz="1100" dirty="0" smtClean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100" dirty="0" smtClean="0"/>
              <a:t>We </a:t>
            </a:r>
            <a:r>
              <a:rPr lang="en-GB" sz="1100" dirty="0"/>
              <a:t>will ensure all diverse voices are liberated, that students and their needs lead our organisation and that we celebrate our successes together.</a:t>
            </a:r>
          </a:p>
        </p:txBody>
      </p:sp>
    </p:spTree>
    <p:extLst>
      <p:ext uri="{BB962C8B-B14F-4D97-AF65-F5344CB8AC3E}">
        <p14:creationId xmlns:p14="http://schemas.microsoft.com/office/powerpoint/2010/main" val="78576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/>
              <a:t>REPRESENT our members </a:t>
            </a: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200" b="1" dirty="0" smtClean="0"/>
              <a:t>and </a:t>
            </a:r>
            <a:r>
              <a:rPr lang="en-GB" sz="3200" b="1" dirty="0"/>
              <a:t>help them </a:t>
            </a:r>
            <a:r>
              <a:rPr lang="en-GB" sz="3200" b="1" dirty="0" smtClean="0"/>
              <a:t>EFFECT CHANGE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2800" dirty="0"/>
              <a:t>Build a thriving student representation system </a:t>
            </a:r>
            <a:r>
              <a:rPr lang="en-US" sz="2800" dirty="0" smtClean="0"/>
              <a:t>run </a:t>
            </a:r>
            <a:r>
              <a:rPr lang="en-US" sz="2800" dirty="0"/>
              <a:t>by the SU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lvl="0" indent="0">
              <a:buNone/>
            </a:pPr>
            <a:r>
              <a:rPr lang="en-US" sz="2800" dirty="0" smtClean="0"/>
              <a:t>Ensure student </a:t>
            </a:r>
            <a:r>
              <a:rPr lang="en-US" sz="2800" dirty="0"/>
              <a:t>Consultation is at the heart of the SU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lvl="0" indent="0">
              <a:buNone/>
            </a:pPr>
            <a:r>
              <a:rPr lang="en-US" sz="2800" dirty="0"/>
              <a:t>Increase engagement from different student communities with SU democratic </a:t>
            </a:r>
            <a:r>
              <a:rPr lang="en-US" sz="2800" dirty="0" smtClean="0"/>
              <a:t>process to increase the </a:t>
            </a:r>
            <a:r>
              <a:rPr lang="en-US" sz="2800" dirty="0"/>
              <a:t>quality of student voice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95535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dirty="0"/>
              <a:t>Ensure our members have the best STUDENT </a:t>
            </a:r>
            <a:r>
              <a:rPr lang="en-GB" sz="3600" b="1" dirty="0" smtClean="0"/>
              <a:t>EXPERIENCE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n-GB" sz="3400" dirty="0" smtClean="0"/>
              <a:t>Become the experts of students needs at Greenwich across our different member communities </a:t>
            </a:r>
            <a:endParaRPr lang="en-GB" sz="3400" dirty="0"/>
          </a:p>
          <a:p>
            <a:pPr marL="0" indent="0">
              <a:buNone/>
            </a:pPr>
            <a:r>
              <a:rPr lang="en-US" sz="3400" dirty="0"/>
              <a:t> </a:t>
            </a:r>
            <a:endParaRPr lang="en-GB" sz="3400" dirty="0"/>
          </a:p>
          <a:p>
            <a:pPr marL="0" lvl="0" indent="0">
              <a:buNone/>
            </a:pPr>
            <a:r>
              <a:rPr lang="en-US" sz="3400" dirty="0"/>
              <a:t>SU services demonstrate clear outcomes that improve/influence our members journey at Greenwich </a:t>
            </a:r>
            <a:endParaRPr lang="en-GB" sz="3400" dirty="0"/>
          </a:p>
          <a:p>
            <a:pPr marL="0" lvl="0" indent="0">
              <a:buNone/>
            </a:pPr>
            <a:endParaRPr lang="en-GB" sz="3400" dirty="0"/>
          </a:p>
          <a:p>
            <a:pPr marL="0" lvl="0" indent="0">
              <a:buNone/>
            </a:pPr>
            <a:r>
              <a:rPr lang="en-US" sz="3400" dirty="0" smtClean="0"/>
              <a:t>Through </a:t>
            </a:r>
            <a:r>
              <a:rPr lang="en-US" sz="3400" dirty="0"/>
              <a:t>engagement with the SU, help our members become more employable </a:t>
            </a:r>
            <a:endParaRPr lang="en-GB" sz="3400" dirty="0"/>
          </a:p>
          <a:p>
            <a:pPr lvl="1"/>
            <a:endParaRPr lang="en-GB" sz="3400" dirty="0"/>
          </a:p>
          <a:p>
            <a:pPr marL="0" lvl="0" indent="0">
              <a:buNone/>
            </a:pPr>
            <a:r>
              <a:rPr lang="en-US" sz="3400" dirty="0" smtClean="0"/>
              <a:t>Build </a:t>
            </a:r>
            <a:r>
              <a:rPr lang="en-US" sz="3400" dirty="0"/>
              <a:t>a strong SU c</a:t>
            </a:r>
            <a:r>
              <a:rPr lang="en-US" sz="3400" dirty="0" smtClean="0"/>
              <a:t>ommunity </a:t>
            </a:r>
            <a:r>
              <a:rPr lang="en-GB" sz="3400" dirty="0" smtClean="0"/>
              <a:t>to build a sense of belonging and pride to Greenwich</a:t>
            </a:r>
            <a:endParaRPr lang="en-GB" sz="3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4890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Enterprise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600" dirty="0" smtClean="0"/>
              <a:t>Provide more creative opportunities student </a:t>
            </a:r>
            <a:r>
              <a:rPr lang="en-US" sz="2600" dirty="0"/>
              <a:t>enterprise</a:t>
            </a:r>
            <a:endParaRPr lang="en-GB" sz="2600" dirty="0"/>
          </a:p>
          <a:p>
            <a:pPr marL="0" indent="0">
              <a:buNone/>
            </a:pPr>
            <a:endParaRPr lang="en-GB" sz="2600" dirty="0"/>
          </a:p>
          <a:p>
            <a:pPr marL="0" lvl="0" indent="0">
              <a:buNone/>
            </a:pPr>
            <a:r>
              <a:rPr lang="en-US" sz="2600" dirty="0"/>
              <a:t>Put money back into students </a:t>
            </a:r>
            <a:r>
              <a:rPr lang="en-US" sz="2600" dirty="0" smtClean="0"/>
              <a:t>pockets</a:t>
            </a:r>
          </a:p>
          <a:p>
            <a:pPr marL="0" lvl="0" indent="0">
              <a:buNone/>
            </a:pPr>
            <a:endParaRPr lang="en-US" sz="2600" dirty="0"/>
          </a:p>
          <a:p>
            <a:pPr marL="0" lvl="0" indent="0">
              <a:buNone/>
            </a:pPr>
            <a:r>
              <a:rPr lang="en-US" sz="2600" dirty="0" smtClean="0"/>
              <a:t>Develop our existing services and </a:t>
            </a:r>
            <a:r>
              <a:rPr lang="en-US" sz="2600" dirty="0" err="1" smtClean="0"/>
              <a:t>maximise</a:t>
            </a:r>
            <a:r>
              <a:rPr lang="en-US" sz="2600" dirty="0" smtClean="0"/>
              <a:t> income to invest back into membership services </a:t>
            </a:r>
            <a:endParaRPr lang="en-GB" sz="2600" dirty="0"/>
          </a:p>
          <a:p>
            <a:pPr marL="0" indent="0">
              <a:buNone/>
            </a:pP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5877642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People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dirty="0"/>
              <a:t>Develop a people focused culture at the SU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lvl="0" indent="0">
              <a:buNone/>
            </a:pPr>
            <a:r>
              <a:rPr lang="en-US" sz="2800" dirty="0"/>
              <a:t>Our workforce represents our membership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lvl="0" indent="0">
              <a:buNone/>
            </a:pPr>
            <a:r>
              <a:rPr lang="en-US" sz="2800" dirty="0"/>
              <a:t>SU is a great place to work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lvl="0" indent="0">
              <a:buNone/>
            </a:pPr>
            <a:r>
              <a:rPr lang="en-US" sz="2800" dirty="0"/>
              <a:t>Develop our student staff and volunteer skills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05426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Communication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US" sz="3400" dirty="0"/>
              <a:t>Promote the </a:t>
            </a:r>
            <a:r>
              <a:rPr lang="en-US" sz="3400" dirty="0" smtClean="0"/>
              <a:t>impact </a:t>
            </a:r>
            <a:r>
              <a:rPr lang="en-US" sz="3400" dirty="0"/>
              <a:t>and benefit of the </a:t>
            </a:r>
            <a:r>
              <a:rPr lang="en-US" sz="3400" dirty="0" smtClean="0"/>
              <a:t>SU on </a:t>
            </a:r>
            <a:r>
              <a:rPr lang="en-US" sz="3400" dirty="0"/>
              <a:t>student life</a:t>
            </a:r>
            <a:endParaRPr lang="en-GB" sz="3400" dirty="0"/>
          </a:p>
          <a:p>
            <a:pPr marL="0" indent="0">
              <a:buNone/>
            </a:pPr>
            <a:endParaRPr lang="en-GB" sz="3400" dirty="0"/>
          </a:p>
          <a:p>
            <a:pPr marL="0" lvl="0" indent="0">
              <a:buNone/>
            </a:pPr>
            <a:r>
              <a:rPr lang="en-US" sz="3400" dirty="0"/>
              <a:t>Multichannel promotion of SU services and campaigns </a:t>
            </a:r>
            <a:endParaRPr lang="en-GB" sz="3400" dirty="0"/>
          </a:p>
          <a:p>
            <a:pPr marL="0" indent="0">
              <a:buNone/>
            </a:pPr>
            <a:endParaRPr lang="en-GB" sz="3400" dirty="0"/>
          </a:p>
          <a:p>
            <a:pPr marL="0" lvl="0" indent="0">
              <a:buNone/>
            </a:pPr>
            <a:r>
              <a:rPr lang="en-US" sz="3400" dirty="0"/>
              <a:t>Student consultation drives insights and campaigns </a:t>
            </a:r>
            <a:endParaRPr lang="en-GB" sz="3400" dirty="0"/>
          </a:p>
          <a:p>
            <a:pPr marL="0" indent="0">
              <a:buNone/>
            </a:pPr>
            <a:endParaRPr lang="en-GB" sz="3400" dirty="0"/>
          </a:p>
          <a:p>
            <a:pPr marL="0" lvl="0" indent="0">
              <a:buNone/>
            </a:pPr>
            <a:r>
              <a:rPr lang="en-US" sz="3400" dirty="0"/>
              <a:t>Demystify SU language and barriers to communication</a:t>
            </a:r>
            <a:endParaRPr lang="en-GB" sz="3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1789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How we run…</a:t>
            </a:r>
            <a:endParaRPr lang="en-GB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7205" y="2060575"/>
            <a:ext cx="6889589" cy="4065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6136" y="4509120"/>
            <a:ext cx="1080120" cy="57606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3805337"/>
            <a:ext cx="1080120" cy="57606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3098401"/>
            <a:ext cx="1080120" cy="57606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671426" y="2348880"/>
            <a:ext cx="2996918" cy="57606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355976" y="3539042"/>
            <a:ext cx="1224136" cy="61003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403648" y="2594345"/>
            <a:ext cx="2412504" cy="50405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411759" y="3632171"/>
            <a:ext cx="1536083" cy="44490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555776" y="3128299"/>
            <a:ext cx="1392066" cy="30070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763688" y="5229200"/>
            <a:ext cx="2412504" cy="50405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283236" y="4765575"/>
            <a:ext cx="1428571" cy="42319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782878" y="4387215"/>
            <a:ext cx="1857857" cy="33792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49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600" dirty="0"/>
              <a:t>To make the SU </a:t>
            </a:r>
            <a:r>
              <a:rPr lang="en-US" sz="2600" dirty="0" smtClean="0"/>
              <a:t>mobile to engage better with members </a:t>
            </a:r>
            <a:endParaRPr lang="en-GB" sz="2600" dirty="0"/>
          </a:p>
          <a:p>
            <a:pPr marL="0" indent="0">
              <a:buNone/>
            </a:pPr>
            <a:endParaRPr lang="en-GB" sz="2600" dirty="0"/>
          </a:p>
          <a:p>
            <a:pPr marL="0" lvl="0" indent="0">
              <a:buNone/>
            </a:pPr>
            <a:r>
              <a:rPr lang="en-US" sz="2600" dirty="0"/>
              <a:t>Develop Digital Experience (that </a:t>
            </a:r>
            <a:r>
              <a:rPr lang="en-US" sz="2600" dirty="0" smtClean="0"/>
              <a:t>match </a:t>
            </a:r>
            <a:r>
              <a:rPr lang="en-US" sz="2600" dirty="0"/>
              <a:t>physical) to build online SU community </a:t>
            </a:r>
            <a:endParaRPr lang="en-GB" sz="2600" dirty="0"/>
          </a:p>
          <a:p>
            <a:pPr marL="0" indent="0">
              <a:buNone/>
            </a:pPr>
            <a:endParaRPr lang="en-GB" sz="2600" dirty="0"/>
          </a:p>
          <a:p>
            <a:pPr marL="0" lvl="0" indent="0">
              <a:buNone/>
            </a:pPr>
            <a:r>
              <a:rPr lang="en-US" sz="2600" dirty="0"/>
              <a:t>Commit ongoing investment </a:t>
            </a:r>
            <a:r>
              <a:rPr lang="en-US" sz="2600" dirty="0" smtClean="0"/>
              <a:t>into existing and new </a:t>
            </a:r>
            <a:r>
              <a:rPr lang="en-US" sz="2600" dirty="0"/>
              <a:t>SU spaces</a:t>
            </a:r>
            <a:endParaRPr lang="en-GB" sz="2600" dirty="0"/>
          </a:p>
          <a:p>
            <a:pPr marL="0" indent="0">
              <a:buNone/>
            </a:pP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5546475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Partnerships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US" sz="2800" dirty="0"/>
              <a:t>Build local partnerships </a:t>
            </a:r>
            <a:r>
              <a:rPr lang="en-US" sz="2800" dirty="0" smtClean="0"/>
              <a:t>to:</a:t>
            </a:r>
            <a:endParaRPr lang="en-GB" sz="2800" dirty="0"/>
          </a:p>
          <a:p>
            <a:pPr marL="0" lvl="0" indent="0">
              <a:buNone/>
            </a:pPr>
            <a:r>
              <a:rPr lang="en-US" sz="2800" dirty="0" smtClean="0"/>
              <a:t>Increase </a:t>
            </a:r>
            <a:r>
              <a:rPr lang="en-US" sz="2800" dirty="0"/>
              <a:t>awareness, trusts </a:t>
            </a:r>
            <a:r>
              <a:rPr lang="en-US" sz="2800" dirty="0" smtClean="0"/>
              <a:t>in </a:t>
            </a:r>
            <a:r>
              <a:rPr lang="en-US" sz="2800" dirty="0"/>
              <a:t>the SU </a:t>
            </a:r>
            <a:r>
              <a:rPr lang="en-US" sz="2800" dirty="0" smtClean="0"/>
              <a:t>and generate addition income for membership services </a:t>
            </a:r>
          </a:p>
          <a:p>
            <a:pPr marL="0" lvl="0" indent="0">
              <a:buNone/>
            </a:pPr>
            <a:endParaRPr lang="en-GB" sz="2800" dirty="0"/>
          </a:p>
          <a:p>
            <a:pPr marL="0" lvl="0" indent="0">
              <a:buNone/>
            </a:pPr>
            <a:r>
              <a:rPr lang="en-US" sz="2800" dirty="0" smtClean="0"/>
              <a:t>Improving the </a:t>
            </a:r>
            <a:r>
              <a:rPr lang="en-US" sz="2800" dirty="0"/>
              <a:t>student </a:t>
            </a:r>
            <a:r>
              <a:rPr lang="en-US" sz="2800" dirty="0" smtClean="0"/>
              <a:t>impact on the community </a:t>
            </a:r>
            <a:r>
              <a:rPr lang="en-US" sz="2800" dirty="0"/>
              <a:t>of Royal Borough of Greenwich </a:t>
            </a:r>
            <a:endParaRPr lang="en-US" sz="2800" dirty="0" smtClean="0"/>
          </a:p>
          <a:p>
            <a:pPr marL="0" indent="0">
              <a:buNone/>
            </a:pPr>
            <a:endParaRPr lang="en-GB" sz="2800" dirty="0"/>
          </a:p>
          <a:p>
            <a:pPr marL="0" lvl="0" indent="0">
              <a:buNone/>
            </a:pPr>
            <a:r>
              <a:rPr lang="en-US" sz="2800" dirty="0"/>
              <a:t>Develop </a:t>
            </a:r>
            <a:r>
              <a:rPr lang="en-US" sz="2800" dirty="0" smtClean="0"/>
              <a:t>strong working relationships </a:t>
            </a:r>
            <a:r>
              <a:rPr lang="en-US" sz="2800" dirty="0"/>
              <a:t>with our University partnership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7741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Next Steps 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1800" dirty="0"/>
              <a:t>November </a:t>
            </a:r>
            <a:r>
              <a:rPr lang="en-GB" sz="1800" dirty="0" smtClean="0"/>
              <a:t>2016 - Sign off by Board </a:t>
            </a:r>
          </a:p>
          <a:p>
            <a:r>
              <a:rPr lang="en-GB" sz="1800" dirty="0" smtClean="0"/>
              <a:t>December </a:t>
            </a:r>
            <a:r>
              <a:rPr lang="en-GB" sz="1800" dirty="0"/>
              <a:t>6</a:t>
            </a:r>
            <a:r>
              <a:rPr lang="en-GB" sz="1800" baseline="30000" dirty="0"/>
              <a:t>th</a:t>
            </a:r>
            <a:r>
              <a:rPr lang="en-GB" sz="1800" dirty="0"/>
              <a:t> </a:t>
            </a:r>
            <a:r>
              <a:rPr lang="en-GB" sz="1800" dirty="0" smtClean="0"/>
              <a:t>- Present to University Executive </a:t>
            </a:r>
            <a:endParaRPr lang="en-GB" sz="1800" dirty="0"/>
          </a:p>
          <a:p>
            <a:r>
              <a:rPr lang="en-GB" sz="1800" dirty="0" smtClean="0"/>
              <a:t>December </a:t>
            </a:r>
            <a:r>
              <a:rPr lang="en-GB" sz="1800" dirty="0"/>
              <a:t>7</a:t>
            </a:r>
            <a:r>
              <a:rPr lang="en-GB" sz="1800" baseline="30000" dirty="0"/>
              <a:t>th</a:t>
            </a:r>
            <a:r>
              <a:rPr lang="en-GB" sz="1800" dirty="0"/>
              <a:t> </a:t>
            </a:r>
            <a:r>
              <a:rPr lang="en-GB" sz="1800" dirty="0" smtClean="0"/>
              <a:t>- Present to Student Council </a:t>
            </a:r>
          </a:p>
          <a:p>
            <a:r>
              <a:rPr lang="en-GB" sz="1800" dirty="0" smtClean="0"/>
              <a:t>January – </a:t>
            </a:r>
            <a:r>
              <a:rPr lang="en-GB" sz="1800" dirty="0"/>
              <a:t>February 2017, S</a:t>
            </a:r>
            <a:r>
              <a:rPr lang="en-GB" sz="1800" dirty="0" smtClean="0"/>
              <a:t>taff and Officers complete operational plan</a:t>
            </a:r>
          </a:p>
          <a:p>
            <a:r>
              <a:rPr lang="en-GB" sz="1800" dirty="0"/>
              <a:t>January – March </a:t>
            </a:r>
            <a:r>
              <a:rPr lang="en-GB" sz="1800" dirty="0" smtClean="0"/>
              <a:t>2017 – Student consultation on actions </a:t>
            </a:r>
            <a:endParaRPr lang="en-GB" sz="1800" dirty="0"/>
          </a:p>
          <a:p>
            <a:r>
              <a:rPr lang="en-GB" sz="1800" dirty="0" smtClean="0"/>
              <a:t>January – March 2017 - Outline outcomes framework to support operational detail</a:t>
            </a:r>
          </a:p>
          <a:p>
            <a:r>
              <a:rPr lang="en-GB" sz="1800" dirty="0" smtClean="0"/>
              <a:t>February – March 2017 Set draft Y1 budget and Y3 approx. budget </a:t>
            </a:r>
          </a:p>
          <a:p>
            <a:r>
              <a:rPr lang="en-GB" sz="1800" dirty="0" smtClean="0"/>
              <a:t>March 2017 – present budget to Vice Chancellor and Finance Director</a:t>
            </a:r>
          </a:p>
          <a:p>
            <a:r>
              <a:rPr lang="en-GB" sz="1800" dirty="0" smtClean="0"/>
              <a:t>April 2017 – Aim to complete HR project to support plan</a:t>
            </a:r>
          </a:p>
          <a:p>
            <a:r>
              <a:rPr lang="en-GB" sz="1800" dirty="0"/>
              <a:t>April 2017 </a:t>
            </a:r>
            <a:r>
              <a:rPr lang="en-GB" sz="1800" dirty="0" smtClean="0"/>
              <a:t>- Present to Trustee board </a:t>
            </a:r>
          </a:p>
          <a:p>
            <a:r>
              <a:rPr lang="en-GB" sz="1800" dirty="0" smtClean="0"/>
              <a:t>June – July 2017 – New appraisals for staff</a:t>
            </a:r>
          </a:p>
          <a:p>
            <a:r>
              <a:rPr lang="en-GB" sz="1800" dirty="0" smtClean="0"/>
              <a:t>August 2017 – plan starts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56632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/>
              <a:t>REPRESENT our members </a:t>
            </a: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200" b="1" dirty="0" smtClean="0"/>
              <a:t>and </a:t>
            </a:r>
            <a:r>
              <a:rPr lang="en-GB" sz="3200" b="1" dirty="0"/>
              <a:t>help them </a:t>
            </a:r>
            <a:r>
              <a:rPr lang="en-GB" sz="3200" b="1" dirty="0" smtClean="0"/>
              <a:t>EFFECT CHANGE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en-US" sz="3400" dirty="0"/>
              <a:t>Build a thriving student representation system </a:t>
            </a:r>
            <a:r>
              <a:rPr lang="en-US" sz="3400" dirty="0" smtClean="0"/>
              <a:t>run </a:t>
            </a:r>
            <a:r>
              <a:rPr lang="en-US" sz="3400" dirty="0"/>
              <a:t>by the SU</a:t>
            </a:r>
            <a:endParaRPr lang="en-GB" sz="3400" dirty="0"/>
          </a:p>
          <a:p>
            <a:pPr lvl="1"/>
            <a:r>
              <a:rPr lang="en-US" sz="3400" dirty="0"/>
              <a:t>Every Course is represented</a:t>
            </a:r>
            <a:endParaRPr lang="en-GB" sz="3400" dirty="0"/>
          </a:p>
          <a:p>
            <a:pPr lvl="1"/>
            <a:r>
              <a:rPr lang="en-US" sz="3400" dirty="0"/>
              <a:t>Increase NSS scores on new question </a:t>
            </a:r>
            <a:r>
              <a:rPr lang="en-US" sz="3400" dirty="0" smtClean="0"/>
              <a:t>26, </a:t>
            </a:r>
            <a:r>
              <a:rPr lang="en-US" sz="3400" dirty="0"/>
              <a:t>to be top in London, post </a:t>
            </a:r>
            <a:r>
              <a:rPr lang="en-US" sz="3400" dirty="0" smtClean="0"/>
              <a:t>1992 </a:t>
            </a:r>
            <a:r>
              <a:rPr lang="en-US" sz="3400" dirty="0" err="1" smtClean="0"/>
              <a:t>Universit</a:t>
            </a:r>
            <a:r>
              <a:rPr lang="en-GB" sz="3400" dirty="0" err="1" smtClean="0"/>
              <a:t>ies</a:t>
            </a:r>
            <a:endParaRPr lang="en-GB" sz="3400" dirty="0"/>
          </a:p>
          <a:p>
            <a:pPr lvl="1"/>
            <a:r>
              <a:rPr lang="en-US" sz="3400" dirty="0"/>
              <a:t>Investment in team to provide ongoing training and development to student reps</a:t>
            </a:r>
            <a:endParaRPr lang="en-GB" sz="3400" dirty="0"/>
          </a:p>
          <a:p>
            <a:pPr lvl="1"/>
            <a:r>
              <a:rPr lang="en-US" sz="3400" dirty="0"/>
              <a:t>Play a role in halls of residents representation </a:t>
            </a:r>
            <a:endParaRPr lang="en-US" sz="3400" dirty="0" smtClean="0"/>
          </a:p>
          <a:p>
            <a:pPr lvl="1"/>
            <a:r>
              <a:rPr lang="en-US" sz="3400" dirty="0" err="1" smtClean="0"/>
              <a:t>Democatic</a:t>
            </a:r>
            <a:r>
              <a:rPr lang="en-US" sz="3400" dirty="0" smtClean="0"/>
              <a:t> review </a:t>
            </a:r>
            <a:endParaRPr lang="en-GB" sz="3400" dirty="0"/>
          </a:p>
          <a:p>
            <a:pPr marL="0" indent="0">
              <a:buNone/>
            </a:pPr>
            <a:endParaRPr lang="en-GB" sz="3400" dirty="0"/>
          </a:p>
          <a:p>
            <a:pPr marL="0" lvl="0" indent="0">
              <a:buNone/>
            </a:pPr>
            <a:r>
              <a:rPr lang="en-US" sz="3400" dirty="0"/>
              <a:t>Student Consultation is at the heart of the SU</a:t>
            </a:r>
            <a:endParaRPr lang="en-GB" sz="3400" dirty="0"/>
          </a:p>
          <a:p>
            <a:pPr lvl="1"/>
            <a:r>
              <a:rPr lang="en-US" sz="3400" dirty="0"/>
              <a:t>How we consult is improved, more regular and </a:t>
            </a:r>
            <a:r>
              <a:rPr lang="en-US" sz="3400" dirty="0" err="1" smtClean="0"/>
              <a:t>standardised</a:t>
            </a:r>
            <a:r>
              <a:rPr lang="en-US" sz="3400" dirty="0" smtClean="0"/>
              <a:t> </a:t>
            </a:r>
            <a:endParaRPr lang="en-GB" sz="3400" dirty="0"/>
          </a:p>
          <a:p>
            <a:pPr lvl="1"/>
            <a:r>
              <a:rPr lang="en-US" sz="3400" dirty="0"/>
              <a:t>Increased quality in the data and learning from consulting</a:t>
            </a:r>
            <a:endParaRPr lang="en-GB" sz="3400" dirty="0"/>
          </a:p>
          <a:p>
            <a:pPr lvl="1"/>
            <a:r>
              <a:rPr lang="en-US" sz="3400" dirty="0"/>
              <a:t>Clear feedback based on needs rather than just wants</a:t>
            </a:r>
            <a:endParaRPr lang="en-GB" sz="3400" dirty="0"/>
          </a:p>
          <a:p>
            <a:pPr lvl="1"/>
            <a:r>
              <a:rPr lang="en-US" sz="3400" dirty="0"/>
              <a:t>Consultation truly helps </a:t>
            </a:r>
            <a:r>
              <a:rPr lang="en-US" sz="3400" dirty="0" smtClean="0"/>
              <a:t>shape </a:t>
            </a:r>
            <a:r>
              <a:rPr lang="en-US" sz="3400" dirty="0"/>
              <a:t>work and role of the SU</a:t>
            </a:r>
            <a:endParaRPr lang="en-GB" sz="3400" dirty="0"/>
          </a:p>
          <a:p>
            <a:pPr marL="0" indent="0">
              <a:buNone/>
            </a:pPr>
            <a:endParaRPr lang="en-GB" sz="3400" dirty="0"/>
          </a:p>
          <a:p>
            <a:pPr marL="0" lvl="0" indent="0">
              <a:buNone/>
            </a:pPr>
            <a:r>
              <a:rPr lang="en-US" sz="3600" dirty="0"/>
              <a:t>Increase engagement from different student communities with SU democratic process to increase the quality of student voice</a:t>
            </a:r>
            <a:endParaRPr lang="en-GB" sz="3600" dirty="0"/>
          </a:p>
          <a:p>
            <a:pPr lvl="1"/>
            <a:r>
              <a:rPr lang="en-US" sz="3400" dirty="0" smtClean="0"/>
              <a:t>More </a:t>
            </a:r>
            <a:r>
              <a:rPr lang="en-US" sz="3400" dirty="0"/>
              <a:t>student voices </a:t>
            </a:r>
            <a:r>
              <a:rPr lang="en-US" sz="3400" dirty="0" smtClean="0"/>
              <a:t>heard across communities (especially PT, Post Grad Commuters, BAME, Placement)</a:t>
            </a:r>
            <a:endParaRPr lang="en-GB" sz="3400" dirty="0"/>
          </a:p>
          <a:p>
            <a:pPr lvl="1"/>
            <a:r>
              <a:rPr lang="en-US" sz="3400" dirty="0"/>
              <a:t>Voter turn out increased to </a:t>
            </a:r>
            <a:r>
              <a:rPr lang="en-US" sz="3400" dirty="0" smtClean="0"/>
              <a:t>25% (5,500)(currently </a:t>
            </a:r>
            <a:r>
              <a:rPr lang="en-US" sz="3400" dirty="0"/>
              <a:t>16%)</a:t>
            </a:r>
            <a:endParaRPr lang="en-GB" sz="3400" dirty="0"/>
          </a:p>
          <a:p>
            <a:pPr lvl="1"/>
            <a:r>
              <a:rPr lang="en-US" sz="3400" dirty="0"/>
              <a:t>More support given to PT Officers and Student Councilors </a:t>
            </a:r>
            <a:endParaRPr lang="en-GB" sz="3400" dirty="0"/>
          </a:p>
          <a:p>
            <a:pPr lvl="1"/>
            <a:r>
              <a:rPr lang="en-US" sz="3400" dirty="0"/>
              <a:t>SU takes democracy </a:t>
            </a:r>
            <a:r>
              <a:rPr lang="en-US" sz="3400" dirty="0" smtClean="0"/>
              <a:t>seriously, </a:t>
            </a:r>
            <a:r>
              <a:rPr lang="en-US" sz="3400" dirty="0"/>
              <a:t>providing quality and fair appeals, elections and referenda  - democratic roles promoted well </a:t>
            </a:r>
            <a:endParaRPr lang="en-GB" sz="3400" dirty="0"/>
          </a:p>
          <a:p>
            <a:pPr lvl="1"/>
            <a:r>
              <a:rPr lang="en-US" sz="3400" dirty="0" smtClean="0"/>
              <a:t>Improve </a:t>
            </a:r>
            <a:r>
              <a:rPr lang="en-US" sz="3400" dirty="0"/>
              <a:t>the quality of the vote by improving student awareness of what they are voting for</a:t>
            </a:r>
            <a:endParaRPr lang="en-GB" sz="3400" dirty="0"/>
          </a:p>
          <a:p>
            <a:pPr lvl="1"/>
            <a:r>
              <a:rPr lang="en-US" sz="3400" dirty="0"/>
              <a:t>More creative ways of voting</a:t>
            </a:r>
            <a:endParaRPr lang="en-GB" sz="3400" dirty="0"/>
          </a:p>
          <a:p>
            <a:pPr lvl="1"/>
            <a:r>
              <a:rPr lang="en-US" sz="3400" dirty="0"/>
              <a:t>Increase awareness of roles, importance of the leadership and impact it makes</a:t>
            </a:r>
            <a:endParaRPr lang="en-GB" sz="3400" dirty="0"/>
          </a:p>
          <a:p>
            <a:pPr lvl="1"/>
            <a:r>
              <a:rPr lang="en-US" sz="3400" dirty="0"/>
              <a:t>Engagement at a national level improves, Greenwich </a:t>
            </a:r>
            <a:r>
              <a:rPr lang="en-US" sz="3400" dirty="0" err="1" smtClean="0"/>
              <a:t>recognised</a:t>
            </a:r>
            <a:r>
              <a:rPr lang="en-US" sz="3400" dirty="0" smtClean="0"/>
              <a:t> </a:t>
            </a:r>
            <a:r>
              <a:rPr lang="en-US" sz="3400" dirty="0"/>
              <a:t>as a good practice </a:t>
            </a:r>
            <a:r>
              <a:rPr lang="en-US" sz="3400" dirty="0" smtClean="0"/>
              <a:t>SU</a:t>
            </a:r>
          </a:p>
          <a:p>
            <a:pPr lvl="1"/>
            <a:r>
              <a:rPr lang="en-US" sz="3400" dirty="0" smtClean="0"/>
              <a:t>Make accessible </a:t>
            </a:r>
            <a:endParaRPr lang="en-GB" sz="3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3845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dirty="0"/>
              <a:t>Ensure our members have the best STUDENT </a:t>
            </a:r>
            <a:r>
              <a:rPr lang="en-GB" sz="3600" b="1" dirty="0" smtClean="0"/>
              <a:t>EXPERIENCE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176464"/>
          </a:xfrm>
        </p:spPr>
        <p:txBody>
          <a:bodyPr>
            <a:normAutofit fontScale="32500" lnSpcReduction="20000"/>
          </a:bodyPr>
          <a:lstStyle/>
          <a:p>
            <a:pPr marL="0" lvl="0" indent="0">
              <a:buNone/>
            </a:pPr>
            <a:r>
              <a:rPr lang="en-GB" sz="3400" dirty="0"/>
              <a:t>Become the experts of students needs at Greenwich across our different member communities </a:t>
            </a:r>
          </a:p>
          <a:p>
            <a:pPr lvl="1"/>
            <a:r>
              <a:rPr lang="en-US" sz="3400" dirty="0" smtClean="0"/>
              <a:t>Understand who are communities are</a:t>
            </a:r>
          </a:p>
          <a:p>
            <a:pPr lvl="1"/>
            <a:r>
              <a:rPr lang="en-US" sz="3400" dirty="0" smtClean="0"/>
              <a:t>Build </a:t>
            </a:r>
            <a:r>
              <a:rPr lang="en-US" sz="3400" dirty="0"/>
              <a:t>relationships with key influencers</a:t>
            </a:r>
            <a:endParaRPr lang="en-GB" sz="3400" dirty="0"/>
          </a:p>
          <a:p>
            <a:pPr lvl="1"/>
            <a:r>
              <a:rPr lang="en-US" sz="3400" dirty="0"/>
              <a:t>What SU says is trusted, respected and acted on</a:t>
            </a:r>
            <a:endParaRPr lang="en-GB" sz="3400" dirty="0"/>
          </a:p>
          <a:p>
            <a:pPr lvl="1"/>
            <a:r>
              <a:rPr lang="en-US" sz="3400" dirty="0"/>
              <a:t>Increase participation in SU services from sports, societies, voice and </a:t>
            </a:r>
            <a:r>
              <a:rPr lang="en-US" sz="3400" dirty="0" smtClean="0"/>
              <a:t>advice</a:t>
            </a:r>
            <a:endParaRPr lang="en-GB" sz="3400" dirty="0"/>
          </a:p>
          <a:p>
            <a:pPr marL="0" indent="0">
              <a:buNone/>
            </a:pPr>
            <a:r>
              <a:rPr lang="en-US" sz="3400" dirty="0"/>
              <a:t> </a:t>
            </a:r>
            <a:endParaRPr lang="en-GB" sz="3400" dirty="0"/>
          </a:p>
          <a:p>
            <a:pPr marL="0" lvl="0" indent="0">
              <a:buNone/>
            </a:pPr>
            <a:r>
              <a:rPr lang="en-US" sz="3400" dirty="0"/>
              <a:t>SU services demonstrate clear outcomes that improve/influence our members journey at Greenwich </a:t>
            </a:r>
            <a:endParaRPr lang="en-GB" sz="3400" dirty="0"/>
          </a:p>
          <a:p>
            <a:pPr lvl="1"/>
            <a:r>
              <a:rPr lang="en-US" sz="3400" dirty="0"/>
              <a:t>Outcome framework for SU services</a:t>
            </a:r>
            <a:endParaRPr lang="en-GB" sz="3400" dirty="0"/>
          </a:p>
          <a:p>
            <a:pPr lvl="1"/>
            <a:r>
              <a:rPr lang="en-US" sz="3400" dirty="0"/>
              <a:t>Measure quality of SU services and act to improve</a:t>
            </a:r>
            <a:endParaRPr lang="en-GB" sz="3400" dirty="0"/>
          </a:p>
          <a:p>
            <a:pPr lvl="1"/>
            <a:r>
              <a:rPr lang="en-US" sz="3400" dirty="0"/>
              <a:t>Adapt, close services or set up new services based on member needs</a:t>
            </a:r>
            <a:endParaRPr lang="en-GB" sz="3400" dirty="0"/>
          </a:p>
          <a:p>
            <a:pPr lvl="1"/>
            <a:r>
              <a:rPr lang="en-US" sz="3400" dirty="0"/>
              <a:t>SU plays a role in the decision for students wanting to come to Greenwich</a:t>
            </a:r>
            <a:endParaRPr lang="en-GB" sz="3400" dirty="0"/>
          </a:p>
          <a:p>
            <a:pPr marL="0" lvl="0" indent="0">
              <a:buNone/>
            </a:pPr>
            <a:endParaRPr lang="en-GB" sz="3400" dirty="0"/>
          </a:p>
          <a:p>
            <a:pPr marL="0" lvl="0" indent="0">
              <a:buNone/>
            </a:pPr>
            <a:r>
              <a:rPr lang="en-US" sz="3400" dirty="0" smtClean="0"/>
              <a:t>Through </a:t>
            </a:r>
            <a:r>
              <a:rPr lang="en-US" sz="3400" dirty="0"/>
              <a:t>engagement with the SU, help our members become more employable </a:t>
            </a:r>
            <a:endParaRPr lang="en-GB" sz="3400" dirty="0"/>
          </a:p>
          <a:p>
            <a:pPr lvl="1"/>
            <a:r>
              <a:rPr lang="en-US" sz="3400" dirty="0"/>
              <a:t>Taking part in SU improves our members CV and graduate opportunities</a:t>
            </a:r>
            <a:endParaRPr lang="en-GB" sz="3400" dirty="0"/>
          </a:p>
          <a:p>
            <a:pPr lvl="1"/>
            <a:r>
              <a:rPr lang="en-US" sz="3400" dirty="0"/>
              <a:t>Provide volunteer and accreditation services</a:t>
            </a:r>
            <a:endParaRPr lang="en-GB" sz="3400" dirty="0"/>
          </a:p>
          <a:p>
            <a:pPr lvl="1"/>
            <a:r>
              <a:rPr lang="en-US" sz="3400" dirty="0"/>
              <a:t>Offer employment opportunities to members and employment services</a:t>
            </a:r>
            <a:endParaRPr lang="en-GB" sz="3400" dirty="0"/>
          </a:p>
          <a:p>
            <a:pPr lvl="1"/>
            <a:r>
              <a:rPr lang="en-US" sz="3400" dirty="0"/>
              <a:t>Work closely with </a:t>
            </a:r>
            <a:r>
              <a:rPr lang="en-US" sz="3400" dirty="0" err="1" smtClean="0"/>
              <a:t>UoG</a:t>
            </a:r>
            <a:r>
              <a:rPr lang="en-US" sz="3400" dirty="0" smtClean="0"/>
              <a:t> initiatives and compliment </a:t>
            </a:r>
          </a:p>
          <a:p>
            <a:pPr lvl="1"/>
            <a:endParaRPr lang="en-US" sz="3400" dirty="0" smtClean="0"/>
          </a:p>
          <a:p>
            <a:pPr marL="0" lvl="0" indent="0">
              <a:buNone/>
            </a:pPr>
            <a:r>
              <a:rPr lang="en-US" sz="3400" dirty="0"/>
              <a:t>Build a strong SU community </a:t>
            </a:r>
            <a:r>
              <a:rPr lang="en-GB" sz="3400" dirty="0"/>
              <a:t>to build a sense of belonging and pride to Greenwich</a:t>
            </a:r>
          </a:p>
          <a:p>
            <a:pPr lvl="1"/>
            <a:r>
              <a:rPr lang="en-US" sz="3400" dirty="0" err="1" smtClean="0"/>
              <a:t>Utilise</a:t>
            </a:r>
            <a:r>
              <a:rPr lang="en-US" sz="3400" dirty="0" smtClean="0"/>
              <a:t> </a:t>
            </a:r>
            <a:r>
              <a:rPr lang="en-US" sz="3400" dirty="0"/>
              <a:t>SU buildings and Dreadnought to develop social, group and study spaces for </a:t>
            </a:r>
            <a:r>
              <a:rPr lang="en-US" sz="3400" dirty="0" smtClean="0"/>
              <a:t>students</a:t>
            </a:r>
          </a:p>
          <a:p>
            <a:pPr lvl="1"/>
            <a:r>
              <a:rPr lang="en-US" sz="3400" dirty="0" smtClean="0"/>
              <a:t>Support retention </a:t>
            </a:r>
            <a:endParaRPr lang="en-GB" sz="3400" dirty="0"/>
          </a:p>
          <a:p>
            <a:pPr lvl="1"/>
            <a:r>
              <a:rPr lang="en-US" sz="3400" dirty="0"/>
              <a:t>Campaign to improve services at Avery Hill and other halls</a:t>
            </a:r>
            <a:endParaRPr lang="en-GB" sz="3400" dirty="0"/>
          </a:p>
          <a:p>
            <a:pPr lvl="1"/>
            <a:r>
              <a:rPr lang="en-US" sz="3400" dirty="0"/>
              <a:t>Work with GK Unions </a:t>
            </a:r>
            <a:r>
              <a:rPr lang="en-US" sz="3400" dirty="0" smtClean="0"/>
              <a:t>to </a:t>
            </a:r>
            <a:r>
              <a:rPr lang="en-US" sz="3400" dirty="0"/>
              <a:t>support Medway students</a:t>
            </a:r>
            <a:endParaRPr lang="en-GB" sz="3400" dirty="0"/>
          </a:p>
          <a:p>
            <a:pPr lvl="1"/>
            <a:r>
              <a:rPr lang="en-US" sz="3400" dirty="0"/>
              <a:t>SU provides safe, fun and flexible spaces </a:t>
            </a:r>
            <a:endParaRPr lang="en-GB" sz="3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50773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Enterprise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en-US" sz="2400" dirty="0"/>
              <a:t>Provide more creative opportunities student enterprise</a:t>
            </a:r>
            <a:endParaRPr lang="en-GB" sz="2400" dirty="0"/>
          </a:p>
          <a:p>
            <a:pPr lvl="1"/>
            <a:r>
              <a:rPr lang="en-US" sz="2300" dirty="0" smtClean="0"/>
              <a:t>Encourage </a:t>
            </a:r>
            <a:r>
              <a:rPr lang="en-US" sz="2300" dirty="0"/>
              <a:t>student innovation and provide a space for this to thrive</a:t>
            </a:r>
            <a:endParaRPr lang="en-GB" sz="2300" dirty="0"/>
          </a:p>
          <a:p>
            <a:pPr lvl="1"/>
            <a:r>
              <a:rPr lang="en-US" sz="2300" dirty="0"/>
              <a:t>Develop student led services</a:t>
            </a:r>
            <a:endParaRPr lang="en-GB" sz="2300" dirty="0"/>
          </a:p>
          <a:p>
            <a:pPr lvl="1"/>
            <a:r>
              <a:rPr lang="en-US" sz="2300" dirty="0"/>
              <a:t>Pop up enterprise and ideas explored within the </a:t>
            </a:r>
            <a:r>
              <a:rPr lang="en-US" sz="2300" dirty="0" smtClean="0"/>
              <a:t>SU linked to </a:t>
            </a:r>
            <a:r>
              <a:rPr lang="en-US" sz="2300" dirty="0" err="1" smtClean="0"/>
              <a:t>Uni</a:t>
            </a:r>
            <a:r>
              <a:rPr lang="en-US" sz="2300" dirty="0" smtClean="0"/>
              <a:t> (don’t duplicate)</a:t>
            </a:r>
            <a:endParaRPr lang="en-GB" sz="2300" dirty="0"/>
          </a:p>
          <a:p>
            <a:pPr lvl="1"/>
            <a:r>
              <a:rPr lang="en-US" sz="2300" dirty="0"/>
              <a:t>Students develop enterprise </a:t>
            </a:r>
            <a:r>
              <a:rPr lang="en-US" sz="2300" dirty="0" smtClean="0"/>
              <a:t>skills, </a:t>
            </a:r>
            <a:r>
              <a:rPr lang="en-US" sz="2300" dirty="0"/>
              <a:t>volunteering and working at the SU</a:t>
            </a:r>
            <a:endParaRPr lang="en-GB" sz="2300" dirty="0"/>
          </a:p>
          <a:p>
            <a:pPr marL="0" indent="0">
              <a:buNone/>
            </a:pPr>
            <a:endParaRPr lang="en-GB" sz="2300" dirty="0"/>
          </a:p>
          <a:p>
            <a:pPr marL="0" lvl="0" indent="0">
              <a:buNone/>
            </a:pPr>
            <a:r>
              <a:rPr lang="en-US" sz="2300" dirty="0"/>
              <a:t>Put money back into students pockets</a:t>
            </a:r>
            <a:endParaRPr lang="en-GB" sz="2300" dirty="0"/>
          </a:p>
          <a:p>
            <a:pPr lvl="1"/>
            <a:r>
              <a:rPr lang="en-US" sz="2300" dirty="0"/>
              <a:t>Providing jobs for students and becoming a London Living Wage employer</a:t>
            </a:r>
            <a:endParaRPr lang="en-GB" sz="2300" dirty="0"/>
          </a:p>
          <a:p>
            <a:pPr lvl="1"/>
            <a:r>
              <a:rPr lang="en-US" sz="2300" dirty="0"/>
              <a:t>Saving students money</a:t>
            </a:r>
            <a:endParaRPr lang="en-GB" sz="2300" dirty="0"/>
          </a:p>
          <a:p>
            <a:pPr lvl="1"/>
            <a:r>
              <a:rPr lang="en-US" sz="2300" dirty="0" smtClean="0"/>
              <a:t>Proving our </a:t>
            </a:r>
            <a:r>
              <a:rPr lang="en-US" sz="2300" dirty="0"/>
              <a:t>value as a Not for profit </a:t>
            </a:r>
            <a:r>
              <a:rPr lang="en-US" sz="2300" dirty="0" err="1"/>
              <a:t>organisation</a:t>
            </a:r>
            <a:r>
              <a:rPr lang="en-US" sz="2300" dirty="0"/>
              <a:t> </a:t>
            </a:r>
            <a:endParaRPr lang="en-GB" sz="2300" dirty="0"/>
          </a:p>
          <a:p>
            <a:pPr lvl="1"/>
            <a:r>
              <a:rPr lang="en-US" sz="2300" dirty="0"/>
              <a:t>Value for money (think before we spend)</a:t>
            </a:r>
            <a:endParaRPr lang="en-GB" sz="2300" dirty="0"/>
          </a:p>
          <a:p>
            <a:pPr marL="0" indent="0">
              <a:buNone/>
            </a:pPr>
            <a:endParaRPr lang="en-GB" sz="2300" dirty="0"/>
          </a:p>
          <a:p>
            <a:pPr marL="0" lvl="0" indent="0">
              <a:buNone/>
            </a:pPr>
            <a:r>
              <a:rPr lang="en-US" sz="2400" dirty="0"/>
              <a:t>Develop our existing services and </a:t>
            </a:r>
            <a:r>
              <a:rPr lang="en-US" sz="2400" dirty="0" err="1"/>
              <a:t>maximise</a:t>
            </a:r>
            <a:r>
              <a:rPr lang="en-US" sz="2400" dirty="0"/>
              <a:t> </a:t>
            </a:r>
            <a:r>
              <a:rPr lang="en-US" sz="2400" dirty="0" smtClean="0"/>
              <a:t>new income </a:t>
            </a:r>
            <a:r>
              <a:rPr lang="en-US" sz="2400" dirty="0"/>
              <a:t>to invest back into membership services </a:t>
            </a:r>
            <a:endParaRPr lang="en-GB" sz="2400" dirty="0"/>
          </a:p>
          <a:p>
            <a:pPr lvl="1"/>
            <a:r>
              <a:rPr lang="en-US" sz="2300" dirty="0" smtClean="0"/>
              <a:t>Exploit </a:t>
            </a:r>
            <a:r>
              <a:rPr lang="en-US" sz="2300" dirty="0"/>
              <a:t>online media and marketing income</a:t>
            </a:r>
            <a:endParaRPr lang="en-GB" sz="2300" dirty="0"/>
          </a:p>
          <a:p>
            <a:pPr lvl="1"/>
            <a:r>
              <a:rPr lang="en-US" sz="2300" dirty="0"/>
              <a:t>Improve services offered by SU to be more relevant to SU needs, including open a new outlet in Dreadnought e.g. letting agency and employment agency</a:t>
            </a:r>
            <a:endParaRPr lang="en-GB" sz="2300" dirty="0"/>
          </a:p>
          <a:p>
            <a:pPr lvl="1"/>
            <a:r>
              <a:rPr lang="en-US" sz="2300" dirty="0"/>
              <a:t>Focus on business development to explore local and national income streams</a:t>
            </a:r>
            <a:endParaRPr lang="en-GB" sz="2300" dirty="0"/>
          </a:p>
          <a:p>
            <a:pPr lvl="1"/>
            <a:r>
              <a:rPr lang="en-US" sz="2300" dirty="0"/>
              <a:t>Develop </a:t>
            </a:r>
            <a:r>
              <a:rPr lang="en-US" sz="2300" dirty="0" smtClean="0"/>
              <a:t>Trust </a:t>
            </a:r>
            <a:r>
              <a:rPr lang="en-US" sz="2300" dirty="0"/>
              <a:t>and </a:t>
            </a:r>
            <a:r>
              <a:rPr lang="en-US" sz="2300" dirty="0" smtClean="0"/>
              <a:t>Foundation </a:t>
            </a:r>
            <a:r>
              <a:rPr lang="en-US" sz="2300" dirty="0"/>
              <a:t>income to improve student experience and services</a:t>
            </a:r>
            <a:endParaRPr lang="en-GB" sz="23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01003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People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lvl="0" indent="0">
              <a:buNone/>
            </a:pPr>
            <a:r>
              <a:rPr lang="en-US" sz="3400" dirty="0"/>
              <a:t>Develop a people focused culture at the SU</a:t>
            </a:r>
            <a:endParaRPr lang="en-GB" sz="3400" dirty="0"/>
          </a:p>
          <a:p>
            <a:pPr lvl="1"/>
            <a:r>
              <a:rPr lang="en-US" sz="3400" dirty="0"/>
              <a:t>Dedicated training and development</a:t>
            </a:r>
            <a:endParaRPr lang="en-GB" sz="3400" dirty="0"/>
          </a:p>
          <a:p>
            <a:pPr lvl="1"/>
            <a:r>
              <a:rPr lang="en-US" sz="3400" dirty="0"/>
              <a:t>Career progression</a:t>
            </a:r>
            <a:endParaRPr lang="en-GB" sz="3400" dirty="0"/>
          </a:p>
          <a:p>
            <a:pPr lvl="1"/>
            <a:r>
              <a:rPr lang="en-US" sz="3400" dirty="0"/>
              <a:t>Team learning, </a:t>
            </a:r>
            <a:r>
              <a:rPr lang="en-US" sz="3400" dirty="0" err="1"/>
              <a:t>secondment</a:t>
            </a:r>
            <a:r>
              <a:rPr lang="en-US" sz="3400" dirty="0"/>
              <a:t>, job swaps, </a:t>
            </a:r>
            <a:r>
              <a:rPr lang="en-US" sz="3400" dirty="0" smtClean="0"/>
              <a:t>mentoring</a:t>
            </a:r>
            <a:endParaRPr lang="en-GB" sz="3400" dirty="0"/>
          </a:p>
          <a:p>
            <a:pPr marL="0" indent="0">
              <a:buNone/>
            </a:pPr>
            <a:endParaRPr lang="en-GB" sz="3400" dirty="0"/>
          </a:p>
          <a:p>
            <a:pPr marL="0" lvl="0" indent="0">
              <a:buNone/>
            </a:pPr>
            <a:r>
              <a:rPr lang="en-US" sz="3400" dirty="0"/>
              <a:t>Our workforce represents our membership</a:t>
            </a:r>
            <a:endParaRPr lang="en-GB" sz="3400" dirty="0"/>
          </a:p>
          <a:p>
            <a:pPr lvl="1"/>
            <a:r>
              <a:rPr lang="en-US" sz="3400" dirty="0"/>
              <a:t>Provide feedback at all stages of interview process</a:t>
            </a:r>
            <a:endParaRPr lang="en-GB" sz="3400" dirty="0"/>
          </a:p>
          <a:p>
            <a:pPr lvl="1"/>
            <a:r>
              <a:rPr lang="en-US" sz="3400" dirty="0"/>
              <a:t>Employment opportunities that attract a diverse and talented team</a:t>
            </a:r>
            <a:endParaRPr lang="en-GB" sz="3400" dirty="0"/>
          </a:p>
          <a:p>
            <a:pPr lvl="1"/>
            <a:r>
              <a:rPr lang="en-US" sz="3400" dirty="0"/>
              <a:t>Roles are benchmarked and </a:t>
            </a:r>
            <a:r>
              <a:rPr lang="en-US" sz="3400" dirty="0" smtClean="0"/>
              <a:t>targeted </a:t>
            </a:r>
            <a:r>
              <a:rPr lang="en-US" sz="3400" dirty="0"/>
              <a:t>to broad communities </a:t>
            </a:r>
            <a:endParaRPr lang="en-GB" sz="3400" dirty="0"/>
          </a:p>
          <a:p>
            <a:pPr lvl="1"/>
            <a:r>
              <a:rPr lang="en-US" sz="3400" dirty="0"/>
              <a:t>SU is place people want to work from all communities </a:t>
            </a:r>
            <a:endParaRPr lang="en-GB" sz="3400" dirty="0"/>
          </a:p>
          <a:p>
            <a:pPr marL="0" indent="0">
              <a:buNone/>
            </a:pPr>
            <a:endParaRPr lang="en-GB" sz="3400" dirty="0"/>
          </a:p>
          <a:p>
            <a:pPr marL="0" lvl="0" indent="0">
              <a:buNone/>
            </a:pPr>
            <a:r>
              <a:rPr lang="en-US" sz="3400" dirty="0"/>
              <a:t>SU is a great place to work</a:t>
            </a:r>
            <a:endParaRPr lang="en-GB" sz="3400" dirty="0"/>
          </a:p>
          <a:p>
            <a:pPr lvl="1"/>
            <a:r>
              <a:rPr lang="en-US" sz="3400" dirty="0"/>
              <a:t>Success is celebrated and rewarded</a:t>
            </a:r>
            <a:endParaRPr lang="en-GB" sz="3400" dirty="0"/>
          </a:p>
          <a:p>
            <a:pPr lvl="1"/>
            <a:r>
              <a:rPr lang="en-US" sz="3400" dirty="0"/>
              <a:t>Hygiene factors are addressed e.g. terms and conditions</a:t>
            </a:r>
            <a:endParaRPr lang="en-GB" sz="3400" dirty="0"/>
          </a:p>
          <a:p>
            <a:pPr lvl="1"/>
            <a:r>
              <a:rPr lang="en-US" sz="3400" dirty="0"/>
              <a:t>Dedicated HR support</a:t>
            </a:r>
            <a:endParaRPr lang="en-GB" sz="3400" dirty="0"/>
          </a:p>
          <a:p>
            <a:pPr lvl="1"/>
            <a:r>
              <a:rPr lang="en-US" sz="3400" dirty="0"/>
              <a:t>IIP accredited </a:t>
            </a:r>
            <a:endParaRPr lang="en-GB" sz="3400" dirty="0"/>
          </a:p>
          <a:p>
            <a:pPr marL="0" indent="0">
              <a:buNone/>
            </a:pPr>
            <a:r>
              <a:rPr lang="en-GB" sz="3400" dirty="0" smtClean="0">
                <a:solidFill>
                  <a:srgbClr val="FF0000"/>
                </a:solidFill>
              </a:rPr>
              <a:t>Employability fits </a:t>
            </a:r>
            <a:endParaRPr lang="en-GB" sz="3400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sz="3400" dirty="0"/>
              <a:t>Develop our student staff and volunteer skills</a:t>
            </a:r>
            <a:endParaRPr lang="en-GB" sz="3400" dirty="0"/>
          </a:p>
          <a:p>
            <a:pPr lvl="1"/>
            <a:r>
              <a:rPr lang="en-US" sz="3400" dirty="0"/>
              <a:t>Accreditation</a:t>
            </a:r>
            <a:endParaRPr lang="en-GB" sz="3400" dirty="0"/>
          </a:p>
          <a:p>
            <a:pPr lvl="1"/>
            <a:r>
              <a:rPr lang="en-US" sz="3400" dirty="0"/>
              <a:t>Appraisal</a:t>
            </a:r>
            <a:endParaRPr lang="en-GB" sz="3400" dirty="0"/>
          </a:p>
          <a:p>
            <a:pPr lvl="1"/>
            <a:r>
              <a:rPr lang="en-US" sz="3400" dirty="0"/>
              <a:t>Mentoring and support</a:t>
            </a:r>
            <a:endParaRPr lang="en-GB" sz="3400" dirty="0"/>
          </a:p>
          <a:p>
            <a:pPr lvl="1"/>
            <a:r>
              <a:rPr lang="en-US" sz="3400" dirty="0"/>
              <a:t>Dedicated resource</a:t>
            </a:r>
            <a:endParaRPr lang="en-GB" sz="3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99866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Communication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lvl="0" indent="0">
              <a:buNone/>
            </a:pPr>
            <a:r>
              <a:rPr lang="en-US" sz="3400" dirty="0"/>
              <a:t>Promote the </a:t>
            </a:r>
            <a:r>
              <a:rPr lang="en-US" sz="3400" dirty="0" smtClean="0"/>
              <a:t>impact </a:t>
            </a:r>
            <a:r>
              <a:rPr lang="en-US" sz="3400" dirty="0"/>
              <a:t>and benefit of the SU on student life</a:t>
            </a:r>
            <a:endParaRPr lang="en-GB" sz="3400" dirty="0"/>
          </a:p>
          <a:p>
            <a:pPr lvl="1"/>
            <a:r>
              <a:rPr lang="en-US" sz="3400" dirty="0"/>
              <a:t>Show where student money goes</a:t>
            </a:r>
            <a:endParaRPr lang="en-GB" sz="3400" dirty="0"/>
          </a:p>
          <a:p>
            <a:pPr lvl="1"/>
            <a:r>
              <a:rPr lang="en-US" sz="3400" dirty="0"/>
              <a:t>Outline real costs of SU services and </a:t>
            </a:r>
            <a:r>
              <a:rPr lang="en-US" sz="3400" dirty="0" err="1" smtClean="0"/>
              <a:t>subsidised</a:t>
            </a:r>
            <a:r>
              <a:rPr lang="en-US" sz="3400" dirty="0" smtClean="0"/>
              <a:t> </a:t>
            </a:r>
            <a:r>
              <a:rPr lang="en-US" sz="3400" dirty="0"/>
              <a:t>services</a:t>
            </a:r>
            <a:endParaRPr lang="en-GB" sz="3400" dirty="0"/>
          </a:p>
          <a:p>
            <a:pPr lvl="1"/>
            <a:r>
              <a:rPr lang="en-US" sz="3400" dirty="0"/>
              <a:t>Demonstrate the change members have made </a:t>
            </a:r>
            <a:endParaRPr lang="en-GB" sz="3400" dirty="0"/>
          </a:p>
          <a:p>
            <a:pPr lvl="1"/>
            <a:r>
              <a:rPr lang="en-US" sz="3400" dirty="0"/>
              <a:t>Collate data to provide timely and accurate member insights </a:t>
            </a:r>
            <a:endParaRPr lang="en-GB" sz="3400" dirty="0"/>
          </a:p>
          <a:p>
            <a:pPr marL="0" indent="0">
              <a:buNone/>
            </a:pPr>
            <a:endParaRPr lang="en-GB" sz="3400" dirty="0"/>
          </a:p>
          <a:p>
            <a:pPr marL="0" lvl="0" indent="0">
              <a:buNone/>
            </a:pPr>
            <a:r>
              <a:rPr lang="en-US" sz="3400" dirty="0"/>
              <a:t>Multichannel promotion of SU services and campaigns </a:t>
            </a:r>
            <a:endParaRPr lang="en-GB" sz="3400" dirty="0"/>
          </a:p>
          <a:p>
            <a:pPr lvl="1"/>
            <a:r>
              <a:rPr lang="en-US" sz="3400" dirty="0"/>
              <a:t>Clear, quality and responsive integrated campaigns  </a:t>
            </a:r>
            <a:endParaRPr lang="en-GB" sz="3400" dirty="0"/>
          </a:p>
          <a:p>
            <a:pPr lvl="1"/>
            <a:r>
              <a:rPr lang="en-US" sz="3400" dirty="0"/>
              <a:t>Promote SU membership and commercial services</a:t>
            </a:r>
            <a:endParaRPr lang="en-GB" sz="3400" dirty="0"/>
          </a:p>
          <a:p>
            <a:pPr lvl="1"/>
            <a:r>
              <a:rPr lang="en-US" sz="3400" dirty="0"/>
              <a:t>Interactive and engaging social media</a:t>
            </a:r>
            <a:endParaRPr lang="en-GB" sz="3400" dirty="0"/>
          </a:p>
          <a:p>
            <a:pPr lvl="1"/>
            <a:r>
              <a:rPr lang="en-US" sz="3400" dirty="0"/>
              <a:t>Online </a:t>
            </a:r>
            <a:r>
              <a:rPr lang="en-US" sz="3400" dirty="0" smtClean="0"/>
              <a:t>services have a link to our physical </a:t>
            </a:r>
            <a:r>
              <a:rPr lang="en-US" sz="3400" dirty="0"/>
              <a:t>spaces</a:t>
            </a:r>
            <a:endParaRPr lang="en-GB" sz="3400" dirty="0"/>
          </a:p>
          <a:p>
            <a:pPr marL="0" indent="0">
              <a:buNone/>
            </a:pPr>
            <a:endParaRPr lang="en-GB" sz="3400" dirty="0"/>
          </a:p>
          <a:p>
            <a:pPr marL="0" lvl="0" indent="0">
              <a:buNone/>
            </a:pPr>
            <a:r>
              <a:rPr lang="en-US" sz="3400" dirty="0"/>
              <a:t>Student consultation drives insights and campaigns </a:t>
            </a:r>
            <a:endParaRPr lang="en-GB" sz="3400" dirty="0"/>
          </a:p>
          <a:p>
            <a:pPr lvl="1"/>
            <a:r>
              <a:rPr lang="en-US" sz="3400" dirty="0"/>
              <a:t>Annual survey to understand member needs</a:t>
            </a:r>
            <a:endParaRPr lang="en-GB" sz="3400" dirty="0"/>
          </a:p>
          <a:p>
            <a:pPr lvl="1"/>
            <a:r>
              <a:rPr lang="en-US" sz="3400" dirty="0"/>
              <a:t>All staff play a role in speaking to students </a:t>
            </a:r>
            <a:endParaRPr lang="en-GB" sz="3400" dirty="0"/>
          </a:p>
          <a:p>
            <a:pPr lvl="1"/>
            <a:r>
              <a:rPr lang="en-US" sz="3400" dirty="0"/>
              <a:t>Demonstrate SU outcomes to members </a:t>
            </a:r>
            <a:endParaRPr lang="en-GB" sz="3400" dirty="0"/>
          </a:p>
          <a:p>
            <a:pPr lvl="1"/>
            <a:r>
              <a:rPr lang="en-US" sz="3400" dirty="0"/>
              <a:t>Share feedback with key partners to help improve experience </a:t>
            </a:r>
            <a:endParaRPr lang="en-GB" sz="3400" dirty="0"/>
          </a:p>
          <a:p>
            <a:pPr marL="0" indent="0">
              <a:buNone/>
            </a:pPr>
            <a:endParaRPr lang="en-GB" sz="3400" dirty="0"/>
          </a:p>
          <a:p>
            <a:pPr marL="0" lvl="0" indent="0">
              <a:buNone/>
            </a:pPr>
            <a:r>
              <a:rPr lang="en-US" sz="3400" dirty="0"/>
              <a:t>Demystify SU language and barriers to communication</a:t>
            </a:r>
            <a:endParaRPr lang="en-GB" sz="3400" dirty="0"/>
          </a:p>
          <a:p>
            <a:pPr lvl="1"/>
            <a:r>
              <a:rPr lang="en-US" sz="3400" dirty="0" smtClean="0"/>
              <a:t>SU Rebrand </a:t>
            </a:r>
          </a:p>
          <a:p>
            <a:pPr lvl="1"/>
            <a:r>
              <a:rPr lang="en-US" sz="3400" dirty="0" smtClean="0"/>
              <a:t>Make </a:t>
            </a:r>
            <a:r>
              <a:rPr lang="en-US" sz="3400" dirty="0"/>
              <a:t>language </a:t>
            </a:r>
            <a:r>
              <a:rPr lang="en-US" sz="3400" dirty="0" smtClean="0"/>
              <a:t>relevant</a:t>
            </a:r>
            <a:r>
              <a:rPr lang="en-GB" sz="3400" dirty="0" smtClean="0"/>
              <a:t>, </a:t>
            </a:r>
            <a:r>
              <a:rPr lang="en-US" sz="3400" dirty="0" smtClean="0"/>
              <a:t>Explain </a:t>
            </a:r>
            <a:r>
              <a:rPr lang="en-US" sz="3400" dirty="0"/>
              <a:t>terms</a:t>
            </a:r>
            <a:endParaRPr lang="en-GB" sz="3400" dirty="0"/>
          </a:p>
          <a:p>
            <a:pPr lvl="1"/>
            <a:r>
              <a:rPr lang="en-US" sz="3400" dirty="0"/>
              <a:t>Take time to share</a:t>
            </a:r>
            <a:endParaRPr lang="en-GB" sz="3400" dirty="0"/>
          </a:p>
          <a:p>
            <a:pPr lvl="1"/>
            <a:r>
              <a:rPr lang="en-US" sz="3400" dirty="0" smtClean="0"/>
              <a:t>Transform our </a:t>
            </a:r>
            <a:r>
              <a:rPr lang="en-US" sz="3400" dirty="0"/>
              <a:t>understanding of </a:t>
            </a:r>
            <a:r>
              <a:rPr lang="en-US" sz="3400" dirty="0" smtClean="0"/>
              <a:t>our members and theirs regarding the SU</a:t>
            </a:r>
            <a:endParaRPr lang="en-GB" sz="3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01061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lvl="0" indent="0">
              <a:buNone/>
            </a:pPr>
            <a:r>
              <a:rPr lang="en-US" sz="3600" dirty="0"/>
              <a:t>To make the SU mobile to engage better with members </a:t>
            </a:r>
            <a:endParaRPr lang="en-GB" sz="3600" dirty="0"/>
          </a:p>
          <a:p>
            <a:pPr lvl="1"/>
            <a:r>
              <a:rPr lang="en-US" sz="3400" dirty="0" smtClean="0"/>
              <a:t>Take </a:t>
            </a:r>
            <a:r>
              <a:rPr lang="en-US" sz="3400" dirty="0"/>
              <a:t>the SU to our members, improvising visibility and engagement </a:t>
            </a:r>
            <a:endParaRPr lang="en-GB" sz="3400" dirty="0"/>
          </a:p>
          <a:p>
            <a:pPr lvl="1"/>
            <a:r>
              <a:rPr lang="en-US" sz="3400" dirty="0"/>
              <a:t>Get SU staff and representatives out of SU </a:t>
            </a:r>
            <a:r>
              <a:rPr lang="en-US" sz="3400" dirty="0" smtClean="0"/>
              <a:t>offices </a:t>
            </a:r>
            <a:r>
              <a:rPr lang="en-US" sz="3400" dirty="0"/>
              <a:t>and engaging with the membership</a:t>
            </a:r>
            <a:endParaRPr lang="en-GB" sz="3400" dirty="0"/>
          </a:p>
          <a:p>
            <a:pPr lvl="1"/>
            <a:r>
              <a:rPr lang="en-US" sz="3400" dirty="0" err="1"/>
              <a:t>Utilise</a:t>
            </a:r>
            <a:r>
              <a:rPr lang="en-US" sz="3400" dirty="0"/>
              <a:t> </a:t>
            </a:r>
            <a:r>
              <a:rPr lang="en-US" sz="3400" dirty="0" err="1"/>
              <a:t>UoG</a:t>
            </a:r>
            <a:r>
              <a:rPr lang="en-US" sz="3400" dirty="0"/>
              <a:t> Campus to promote the SU</a:t>
            </a:r>
            <a:endParaRPr lang="en-GB" sz="3400" dirty="0"/>
          </a:p>
          <a:p>
            <a:pPr lvl="1"/>
            <a:r>
              <a:rPr lang="en-US" sz="3400" dirty="0"/>
              <a:t>Give SU space to members for student use e.g. Latitude Media</a:t>
            </a:r>
            <a:endParaRPr lang="en-GB" sz="3400" dirty="0"/>
          </a:p>
          <a:p>
            <a:pPr marL="0" indent="0">
              <a:buNone/>
            </a:pPr>
            <a:endParaRPr lang="en-GB" sz="3400" dirty="0"/>
          </a:p>
          <a:p>
            <a:pPr marL="0" lvl="0" indent="0">
              <a:buNone/>
            </a:pPr>
            <a:r>
              <a:rPr lang="en-US" sz="3400" dirty="0"/>
              <a:t>Develop Digital Experience (that </a:t>
            </a:r>
            <a:r>
              <a:rPr lang="en-US" sz="3400" dirty="0" smtClean="0"/>
              <a:t>match </a:t>
            </a:r>
            <a:r>
              <a:rPr lang="en-US" sz="3400" dirty="0"/>
              <a:t>physical) to build online SU community </a:t>
            </a:r>
            <a:endParaRPr lang="en-GB" sz="3400" dirty="0"/>
          </a:p>
          <a:p>
            <a:pPr lvl="1"/>
            <a:r>
              <a:rPr lang="en-US" sz="3400" dirty="0"/>
              <a:t>Reactive and interactive SU</a:t>
            </a:r>
            <a:endParaRPr lang="en-GB" sz="3400" dirty="0"/>
          </a:p>
          <a:p>
            <a:pPr lvl="1"/>
            <a:r>
              <a:rPr lang="en-US" sz="3400" dirty="0"/>
              <a:t>Open, accessible and quick to respond</a:t>
            </a:r>
            <a:endParaRPr lang="en-GB" sz="3400" dirty="0"/>
          </a:p>
          <a:p>
            <a:pPr lvl="1"/>
            <a:r>
              <a:rPr lang="en-US" sz="3400" dirty="0"/>
              <a:t>Online services </a:t>
            </a:r>
            <a:endParaRPr lang="en-GB" sz="3400" dirty="0"/>
          </a:p>
          <a:p>
            <a:pPr lvl="1"/>
            <a:r>
              <a:rPr lang="en-US" sz="3400" dirty="0"/>
              <a:t>Online consultation </a:t>
            </a:r>
            <a:endParaRPr lang="en-GB" sz="3400" dirty="0"/>
          </a:p>
          <a:p>
            <a:pPr marL="0" indent="0">
              <a:buNone/>
            </a:pPr>
            <a:endParaRPr lang="en-GB" sz="3400" dirty="0"/>
          </a:p>
          <a:p>
            <a:pPr marL="0" lvl="0" indent="0">
              <a:buNone/>
            </a:pPr>
            <a:r>
              <a:rPr lang="en-US" sz="3400" dirty="0"/>
              <a:t>Commit ongoing investment </a:t>
            </a:r>
            <a:r>
              <a:rPr lang="en-US" sz="3400" dirty="0" smtClean="0"/>
              <a:t>into exiting and new </a:t>
            </a:r>
            <a:r>
              <a:rPr lang="en-US" sz="3400" dirty="0"/>
              <a:t>SU spaces</a:t>
            </a:r>
            <a:endParaRPr lang="en-GB" sz="3400" dirty="0"/>
          </a:p>
          <a:p>
            <a:pPr lvl="1"/>
            <a:r>
              <a:rPr lang="en-US" sz="3400" dirty="0"/>
              <a:t>Work closely with University partners, especially estates team</a:t>
            </a:r>
            <a:endParaRPr lang="en-GB" sz="3400" dirty="0"/>
          </a:p>
          <a:p>
            <a:pPr lvl="1"/>
            <a:r>
              <a:rPr lang="en-US" sz="3400" dirty="0"/>
              <a:t>Annual capital investment to improve SU facilities and maintain quality</a:t>
            </a:r>
            <a:endParaRPr lang="en-GB" sz="3400" dirty="0"/>
          </a:p>
          <a:p>
            <a:pPr lvl="1"/>
            <a:r>
              <a:rPr lang="en-US" sz="3400" dirty="0"/>
              <a:t>Build designated reserves to allow for investment</a:t>
            </a:r>
            <a:endParaRPr lang="en-GB" sz="3400" dirty="0"/>
          </a:p>
          <a:p>
            <a:pPr lvl="1"/>
            <a:r>
              <a:rPr lang="en-US" sz="3400" dirty="0"/>
              <a:t>Consult with members about their needs for their spaces and act on </a:t>
            </a:r>
            <a:r>
              <a:rPr lang="en-GB" sz="3400" dirty="0" smtClean="0"/>
              <a:t>responses</a:t>
            </a:r>
            <a:endParaRPr lang="en-GB" sz="3400" dirty="0"/>
          </a:p>
          <a:p>
            <a:pPr lvl="1"/>
            <a:r>
              <a:rPr lang="en-US" sz="3400" dirty="0" smtClean="0"/>
              <a:t>Make </a:t>
            </a:r>
            <a:r>
              <a:rPr lang="en-US" sz="3400" dirty="0"/>
              <a:t>Dreadnought the central space and thriving space for Students at Greenwich (the place to be)</a:t>
            </a:r>
            <a:endParaRPr lang="en-GB" sz="3400" dirty="0"/>
          </a:p>
          <a:p>
            <a:pPr lvl="1"/>
            <a:r>
              <a:rPr lang="en-US" sz="3400" dirty="0"/>
              <a:t>Thriving and flexible building that adapts to members needs throughout the day</a:t>
            </a:r>
            <a:endParaRPr lang="en-GB" sz="3400" dirty="0"/>
          </a:p>
          <a:p>
            <a:pPr lvl="1"/>
            <a:r>
              <a:rPr lang="en-US" sz="3400" dirty="0" smtClean="0"/>
              <a:t>Visually </a:t>
            </a:r>
            <a:r>
              <a:rPr lang="en-US" sz="3400" dirty="0"/>
              <a:t>and technologically relevant and </a:t>
            </a:r>
            <a:r>
              <a:rPr lang="en-US" sz="3400" dirty="0" smtClean="0"/>
              <a:t>changing</a:t>
            </a:r>
          </a:p>
          <a:p>
            <a:pPr lvl="1"/>
            <a:r>
              <a:rPr lang="en-US" sz="3400" dirty="0" smtClean="0"/>
              <a:t>Equal opportunities at all campuses </a:t>
            </a:r>
            <a:endParaRPr lang="en-GB" sz="3400" dirty="0"/>
          </a:p>
          <a:p>
            <a:pPr marL="0" lv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51180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Partnerships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100" dirty="0"/>
              <a:t>Increase awareness, trusts in the SU and generate addition income for membership services </a:t>
            </a:r>
          </a:p>
          <a:p>
            <a:pPr marL="0" indent="0">
              <a:buNone/>
            </a:pPr>
            <a:r>
              <a:rPr lang="en-US" sz="1100" dirty="0"/>
              <a:t>Improving the student impact on the community of Royal Borough of Greenwich </a:t>
            </a:r>
          </a:p>
          <a:p>
            <a:pPr marL="0" lvl="0" indent="0">
              <a:buNone/>
            </a:pPr>
            <a:endParaRPr lang="en-US" sz="1100" dirty="0"/>
          </a:p>
          <a:p>
            <a:pPr lvl="1"/>
            <a:r>
              <a:rPr lang="en-US" sz="1100" dirty="0" smtClean="0"/>
              <a:t>Increase </a:t>
            </a:r>
            <a:r>
              <a:rPr lang="en-US" sz="1100" dirty="0"/>
              <a:t>awareness, trusts </a:t>
            </a:r>
            <a:r>
              <a:rPr lang="en-US" sz="1100" dirty="0" smtClean="0"/>
              <a:t>in </a:t>
            </a:r>
            <a:r>
              <a:rPr lang="en-US" sz="1100" dirty="0"/>
              <a:t>the SU </a:t>
            </a:r>
            <a:endParaRPr lang="en-GB" sz="1100" dirty="0"/>
          </a:p>
          <a:p>
            <a:pPr lvl="1"/>
            <a:r>
              <a:rPr lang="en-US" sz="1100" dirty="0"/>
              <a:t>Improve student image and impact to the community of Royal Borough of Greenwich </a:t>
            </a:r>
            <a:endParaRPr lang="en-GB" sz="1100" dirty="0"/>
          </a:p>
          <a:p>
            <a:pPr lvl="1"/>
            <a:r>
              <a:rPr lang="en-US" sz="1100" dirty="0" err="1" smtClean="0"/>
              <a:t>Utilise</a:t>
            </a:r>
            <a:r>
              <a:rPr lang="en-US" sz="1100" dirty="0" smtClean="0"/>
              <a:t> </a:t>
            </a:r>
            <a:r>
              <a:rPr lang="en-US" sz="1100" dirty="0"/>
              <a:t>what local community has to offer to improve participation and student experience </a:t>
            </a:r>
            <a:endParaRPr lang="en-GB" sz="1100" dirty="0"/>
          </a:p>
          <a:p>
            <a:pPr lvl="1"/>
            <a:r>
              <a:rPr lang="en-US" sz="1100" dirty="0"/>
              <a:t>SU spaces can be used as community spaces</a:t>
            </a:r>
            <a:endParaRPr lang="en-GB" sz="1100" dirty="0"/>
          </a:p>
          <a:p>
            <a:pPr lvl="1"/>
            <a:r>
              <a:rPr lang="en-US" sz="1100" dirty="0"/>
              <a:t>Raise additional income for the SU</a:t>
            </a:r>
            <a:endParaRPr lang="en-GB" sz="1100" dirty="0"/>
          </a:p>
          <a:p>
            <a:pPr marL="0" indent="0">
              <a:buNone/>
            </a:pPr>
            <a:endParaRPr lang="en-GB" sz="1100" dirty="0"/>
          </a:p>
          <a:p>
            <a:pPr marL="0" lvl="0" indent="0">
              <a:buNone/>
            </a:pPr>
            <a:r>
              <a:rPr lang="en-US" sz="1100" dirty="0"/>
              <a:t>Develop strong working relationships with our University partnership</a:t>
            </a:r>
            <a:endParaRPr lang="en-GB" sz="1100" dirty="0"/>
          </a:p>
          <a:p>
            <a:pPr lvl="1"/>
            <a:r>
              <a:rPr lang="en-US" sz="1100" dirty="0" smtClean="0"/>
              <a:t>Demonstrate </a:t>
            </a:r>
            <a:r>
              <a:rPr lang="en-US" sz="1100" dirty="0"/>
              <a:t>value for money</a:t>
            </a:r>
            <a:endParaRPr lang="en-GB" sz="1100" dirty="0"/>
          </a:p>
          <a:p>
            <a:pPr lvl="1"/>
            <a:r>
              <a:rPr lang="en-US" sz="1100" dirty="0"/>
              <a:t>Promote the benefit and vital role of SU</a:t>
            </a:r>
            <a:endParaRPr lang="en-GB" sz="1100" dirty="0"/>
          </a:p>
          <a:p>
            <a:pPr lvl="1"/>
            <a:r>
              <a:rPr lang="en-US" sz="1100" dirty="0"/>
              <a:t>To be a critical friend and </a:t>
            </a:r>
            <a:r>
              <a:rPr lang="en-US" sz="1100" dirty="0" smtClean="0"/>
              <a:t>challenger</a:t>
            </a:r>
            <a:endParaRPr lang="en-GB" sz="1100" dirty="0"/>
          </a:p>
          <a:p>
            <a:pPr lvl="1"/>
            <a:r>
              <a:rPr lang="en-US" sz="1100" dirty="0"/>
              <a:t>To be a </a:t>
            </a:r>
            <a:r>
              <a:rPr lang="en-US" sz="1100" dirty="0" smtClean="0"/>
              <a:t>an active </a:t>
            </a:r>
            <a:r>
              <a:rPr lang="en-US" sz="1100" dirty="0"/>
              <a:t>part of University and campus life</a:t>
            </a:r>
            <a:endParaRPr lang="en-GB" sz="11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1519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Greenwich – Cooper Building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Student Voice and Sabbatical Officers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Student Activities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Advice Service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Bar Latitude, Pool Room and Lounge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Activities Room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Latitude Media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Finance, Office Management and HR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Marking and Insights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Senior Management 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203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Avery Hill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Student Activates Help Desk</a:t>
            </a:r>
          </a:p>
          <a:p>
            <a:r>
              <a:rPr lang="en-GB" dirty="0" smtClean="0"/>
              <a:t>Sports Development and Kit store</a:t>
            </a:r>
          </a:p>
          <a:p>
            <a:r>
              <a:rPr lang="en-GB" dirty="0" smtClean="0"/>
              <a:t>Advice </a:t>
            </a:r>
            <a:r>
              <a:rPr lang="en-GB" dirty="0"/>
              <a:t>Service </a:t>
            </a:r>
            <a:endParaRPr lang="en-GB" dirty="0" smtClean="0"/>
          </a:p>
          <a:p>
            <a:r>
              <a:rPr lang="en-GB" dirty="0" smtClean="0"/>
              <a:t>Village Shop</a:t>
            </a:r>
          </a:p>
          <a:p>
            <a:r>
              <a:rPr lang="en-GB" dirty="0" smtClean="0"/>
              <a:t>Sparrows </a:t>
            </a:r>
          </a:p>
          <a:p>
            <a:endParaRPr lang="en-GB" dirty="0"/>
          </a:p>
          <a:p>
            <a:r>
              <a:rPr lang="en-GB" b="1" dirty="0" smtClean="0"/>
              <a:t>University Ran services </a:t>
            </a:r>
          </a:p>
          <a:p>
            <a:pPr lvl="1"/>
            <a:r>
              <a:rPr lang="en-GB" dirty="0" smtClean="0"/>
              <a:t>Dome</a:t>
            </a:r>
          </a:p>
          <a:p>
            <a:pPr lvl="1"/>
            <a:r>
              <a:rPr lang="en-GB" dirty="0" smtClean="0"/>
              <a:t>Sports Hall, Gym and Sports pitches</a:t>
            </a:r>
          </a:p>
          <a:p>
            <a:pPr lvl="1"/>
            <a:r>
              <a:rPr lang="en-GB" dirty="0" smtClean="0"/>
              <a:t>Accommodation </a:t>
            </a:r>
          </a:p>
        </p:txBody>
      </p:sp>
    </p:spTree>
    <p:extLst>
      <p:ext uri="{BB962C8B-B14F-4D97-AF65-F5344CB8AC3E}">
        <p14:creationId xmlns:p14="http://schemas.microsoft.com/office/powerpoint/2010/main" val="326461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Medway</a:t>
            </a:r>
            <a:endParaRPr lang="en-GB" sz="3200" b="1" dirty="0"/>
          </a:p>
        </p:txBody>
      </p:sp>
      <p:pic>
        <p:nvPicPr>
          <p:cNvPr id="1026" name="Picture 2" descr="https://www.suug.co.uk/pageassets/aboutus/medwaystudents/MedwayStudentHub_me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664619"/>
            <a:ext cx="6191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K Uni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132856"/>
            <a:ext cx="1684490" cy="146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28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Our staff team</a:t>
            </a:r>
            <a:endParaRPr lang="en-GB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92692"/>
            <a:ext cx="8229600" cy="360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The Big Plan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2600" dirty="0" smtClean="0"/>
              <a:t>NUS Member research November 2015 </a:t>
            </a:r>
          </a:p>
          <a:p>
            <a:pPr>
              <a:buFontTx/>
              <a:buChar char="-"/>
            </a:pPr>
            <a:r>
              <a:rPr lang="en-GB" sz="2600" dirty="0" smtClean="0"/>
              <a:t>Trustee board feedback following work with NUS strategic support unit and August 2016 trustee meeting</a:t>
            </a:r>
          </a:p>
          <a:p>
            <a:pPr>
              <a:buFontTx/>
              <a:buChar char="-"/>
            </a:pPr>
            <a:r>
              <a:rPr lang="en-GB" sz="2600" dirty="0" smtClean="0"/>
              <a:t>Consultation with SU Staff, SU Officers, University, Utilising NUS member research and John’s observations </a:t>
            </a:r>
          </a:p>
          <a:p>
            <a:pPr marL="0" indent="0">
              <a:buNone/>
            </a:pP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92179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2516</TotalTime>
  <Words>2101</Words>
  <Application>Microsoft Office PowerPoint</Application>
  <PresentationFormat>On-screen Show (4:3)</PresentationFormat>
  <Paragraphs>349</Paragraphs>
  <Slides>49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Century Gothic</vt:lpstr>
      <vt:lpstr>Times New Roman</vt:lpstr>
      <vt:lpstr>Office Theme</vt:lpstr>
      <vt:lpstr>Big Plan – SU Staff Team</vt:lpstr>
      <vt:lpstr>Welcome to SU Greenwich</vt:lpstr>
      <vt:lpstr>Student Governance</vt:lpstr>
      <vt:lpstr>How we run…</vt:lpstr>
      <vt:lpstr>Greenwich – Cooper Building</vt:lpstr>
      <vt:lpstr>Avery Hill</vt:lpstr>
      <vt:lpstr>Medway</vt:lpstr>
      <vt:lpstr>Our staff team</vt:lpstr>
      <vt:lpstr>The Big Plan</vt:lpstr>
      <vt:lpstr>Update on the process to date</vt:lpstr>
      <vt:lpstr>The survey</vt:lpstr>
      <vt:lpstr>Member research by NUS</vt:lpstr>
      <vt:lpstr>What do our students do with their spare time?</vt:lpstr>
      <vt:lpstr>Extracurricular activities</vt:lpstr>
      <vt:lpstr>Factors for choosing Greenwich</vt:lpstr>
      <vt:lpstr>Significant differences</vt:lpstr>
      <vt:lpstr>Top things on people’s minds</vt:lpstr>
      <vt:lpstr>Why students consider leaving</vt:lpstr>
      <vt:lpstr>Shaping the SU</vt:lpstr>
      <vt:lpstr>Quality of interactions</vt:lpstr>
      <vt:lpstr>Aims by graduation</vt:lpstr>
      <vt:lpstr>Role of the SU</vt:lpstr>
      <vt:lpstr>Describing the SU</vt:lpstr>
      <vt:lpstr>Accessibility and accountability </vt:lpstr>
      <vt:lpstr>Strengths and weaknesses</vt:lpstr>
      <vt:lpstr>Importance of SU provision</vt:lpstr>
      <vt:lpstr>Continued.</vt:lpstr>
      <vt:lpstr>Engagement with the SU</vt:lpstr>
      <vt:lpstr>Frequency visiting shops and bars</vt:lpstr>
      <vt:lpstr>Involvement in our services</vt:lpstr>
      <vt:lpstr>continued.</vt:lpstr>
      <vt:lpstr>Threats and opportunities</vt:lpstr>
      <vt:lpstr>PowerPoint Presentation</vt:lpstr>
      <vt:lpstr>Our Values</vt:lpstr>
      <vt:lpstr>REPRESENT our members  and help them EFFECT CHANGE</vt:lpstr>
      <vt:lpstr>Ensure our members have the best STUDENT EXPERIENCE</vt:lpstr>
      <vt:lpstr>Enterprise</vt:lpstr>
      <vt:lpstr>People</vt:lpstr>
      <vt:lpstr>Communication</vt:lpstr>
      <vt:lpstr>Spaces</vt:lpstr>
      <vt:lpstr>Partnerships</vt:lpstr>
      <vt:lpstr>Next Steps </vt:lpstr>
      <vt:lpstr>REPRESENT our members  and help them EFFECT CHANGE</vt:lpstr>
      <vt:lpstr>Ensure our members have the best STUDENT EXPERIENCE</vt:lpstr>
      <vt:lpstr>Enterprise</vt:lpstr>
      <vt:lpstr>People</vt:lpstr>
      <vt:lpstr>Communication</vt:lpstr>
      <vt:lpstr>Spaces</vt:lpstr>
      <vt:lpstr>Partnerships</vt:lpstr>
    </vt:vector>
  </TitlesOfParts>
  <Company>University of Greenwich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Clifford</dc:creator>
  <cp:lastModifiedBy>John Schless</cp:lastModifiedBy>
  <cp:revision>46</cp:revision>
  <cp:lastPrinted>2017-01-25T12:15:36Z</cp:lastPrinted>
  <dcterms:created xsi:type="dcterms:W3CDTF">2014-11-17T13:55:53Z</dcterms:created>
  <dcterms:modified xsi:type="dcterms:W3CDTF">2017-01-26T12:57:39Z</dcterms:modified>
</cp:coreProperties>
</file>